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57" r:id="rId3"/>
    <p:sldId id="272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59" r:id="rId14"/>
    <p:sldId id="260" r:id="rId15"/>
    <p:sldId id="279" r:id="rId16"/>
    <p:sldId id="281" r:id="rId17"/>
    <p:sldId id="263" r:id="rId18"/>
    <p:sldId id="264" r:id="rId19"/>
    <p:sldId id="267" r:id="rId20"/>
    <p:sldId id="268" r:id="rId21"/>
    <p:sldId id="265" r:id="rId22"/>
    <p:sldId id="280" r:id="rId23"/>
    <p:sldId id="26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1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AB892-D53D-4CD2-8FD8-AB3EAC3C250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C1AA5B-A051-4DAE-8FAD-7E4DA945CF84}">
      <dgm:prSet phldrT="[Текст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ru-RU" sz="2400" dirty="0" err="1" smtClean="0"/>
            <a:t>Текстоцентрический</a:t>
          </a:r>
          <a:r>
            <a:rPr lang="ru-RU" sz="2400" dirty="0" smtClean="0"/>
            <a:t> подход</a:t>
          </a:r>
          <a:endParaRPr lang="ru-RU" sz="2400" dirty="0"/>
        </a:p>
      </dgm:t>
    </dgm:pt>
    <dgm:pt modelId="{B7905FD7-32F4-4E60-AA26-AF3F5DDE36BB}" type="parTrans" cxnId="{7E04DA93-AC48-40F5-912E-30183A8BF158}">
      <dgm:prSet/>
      <dgm:spPr/>
      <dgm:t>
        <a:bodyPr/>
        <a:lstStyle/>
        <a:p>
          <a:endParaRPr lang="ru-RU"/>
        </a:p>
      </dgm:t>
    </dgm:pt>
    <dgm:pt modelId="{132BB576-4DFF-491A-A9FE-716CE2B4D388}" type="sibTrans" cxnId="{7E04DA93-AC48-40F5-912E-30183A8BF158}">
      <dgm:prSet/>
      <dgm:spPr/>
      <dgm:t>
        <a:bodyPr/>
        <a:lstStyle/>
        <a:p>
          <a:endParaRPr lang="ru-RU"/>
        </a:p>
      </dgm:t>
    </dgm:pt>
    <dgm:pt modelId="{2CBFD518-96E1-49E4-841B-3C074F73CFE5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dirty="0" smtClean="0"/>
            <a:t>Сопоставление</a:t>
          </a:r>
          <a:r>
            <a:rPr lang="ru-RU" sz="600" dirty="0" smtClean="0"/>
            <a:t> </a:t>
          </a:r>
          <a:endParaRPr lang="ru-RU" sz="600" dirty="0"/>
        </a:p>
      </dgm:t>
    </dgm:pt>
    <dgm:pt modelId="{C13F9EE7-B60A-40FB-B358-B41E5DEBEA35}" type="parTrans" cxnId="{321F4D67-D2BD-47E2-A4B0-B7F6A4D45233}">
      <dgm:prSet/>
      <dgm:spPr/>
      <dgm:t>
        <a:bodyPr/>
        <a:lstStyle/>
        <a:p>
          <a:endParaRPr lang="ru-RU"/>
        </a:p>
      </dgm:t>
    </dgm:pt>
    <dgm:pt modelId="{9F5B6B05-505E-4441-A06F-C42942C7471E}" type="sibTrans" cxnId="{321F4D67-D2BD-47E2-A4B0-B7F6A4D45233}">
      <dgm:prSet/>
      <dgm:spPr/>
      <dgm:t>
        <a:bodyPr/>
        <a:lstStyle/>
        <a:p>
          <a:endParaRPr lang="ru-RU"/>
        </a:p>
      </dgm:t>
    </dgm:pt>
    <dgm:pt modelId="{D499BE9E-35AD-405A-AFFA-8D6F061806A1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Систематизация </a:t>
          </a:r>
          <a:endParaRPr lang="ru-RU" dirty="0"/>
        </a:p>
      </dgm:t>
    </dgm:pt>
    <dgm:pt modelId="{F437EAB9-000D-4168-8E37-7B087CC7855E}" type="parTrans" cxnId="{017CCF28-E9E4-43DD-863C-C96072B16017}">
      <dgm:prSet/>
      <dgm:spPr/>
      <dgm:t>
        <a:bodyPr/>
        <a:lstStyle/>
        <a:p>
          <a:endParaRPr lang="ru-RU"/>
        </a:p>
      </dgm:t>
    </dgm:pt>
    <dgm:pt modelId="{22560439-66A6-4775-B015-022A04D2A57B}" type="sibTrans" cxnId="{017CCF28-E9E4-43DD-863C-C96072B16017}">
      <dgm:prSet/>
      <dgm:spPr/>
      <dgm:t>
        <a:bodyPr/>
        <a:lstStyle/>
        <a:p>
          <a:endParaRPr lang="ru-RU"/>
        </a:p>
      </dgm:t>
    </dgm:pt>
    <dgm:pt modelId="{C48FB29C-A784-452E-A01A-381F8B38B676}">
      <dgm:prSet phldrT="[Текст]" custT="1"/>
      <dgm:spPr/>
      <dgm:t>
        <a:bodyPr/>
        <a:lstStyle/>
        <a:p>
          <a:r>
            <a:rPr lang="ru-RU" sz="1400" dirty="0" smtClean="0"/>
            <a:t>Выделение нужной информации</a:t>
          </a:r>
          <a:endParaRPr lang="ru-RU" sz="1400" dirty="0"/>
        </a:p>
      </dgm:t>
    </dgm:pt>
    <dgm:pt modelId="{8D0329ED-EDBE-4D0C-BA85-57E720661763}" type="parTrans" cxnId="{2F2F353A-7041-4116-A5F7-BCFAC2770251}">
      <dgm:prSet/>
      <dgm:spPr/>
      <dgm:t>
        <a:bodyPr/>
        <a:lstStyle/>
        <a:p>
          <a:endParaRPr lang="ru-RU"/>
        </a:p>
      </dgm:t>
    </dgm:pt>
    <dgm:pt modelId="{D9DB794E-FC0F-41F0-A6DA-C6BE4F29AF8F}" type="sibTrans" cxnId="{2F2F353A-7041-4116-A5F7-BCFAC2770251}">
      <dgm:prSet/>
      <dgm:spPr/>
      <dgm:t>
        <a:bodyPr/>
        <a:lstStyle/>
        <a:p>
          <a:endParaRPr lang="ru-RU"/>
        </a:p>
      </dgm:t>
    </dgm:pt>
    <dgm:pt modelId="{05DA571A-C1DE-4DC6-B1C2-CDED2180BD0A}">
      <dgm:prSet phldrT="[Текст]" custT="1"/>
      <dgm:spPr/>
      <dgm:t>
        <a:bodyPr/>
        <a:lstStyle/>
        <a:p>
          <a:r>
            <a:rPr lang="ru-RU" sz="1800" dirty="0" smtClean="0"/>
            <a:t>Поиск информации</a:t>
          </a:r>
          <a:endParaRPr lang="ru-RU" sz="1800" dirty="0"/>
        </a:p>
      </dgm:t>
    </dgm:pt>
    <dgm:pt modelId="{680B25B2-145F-4DC0-A4A4-3B413C3ECBCF}" type="parTrans" cxnId="{D96BC360-1B2C-4585-BF04-94572E0A4694}">
      <dgm:prSet/>
      <dgm:spPr/>
      <dgm:t>
        <a:bodyPr/>
        <a:lstStyle/>
        <a:p>
          <a:endParaRPr lang="ru-RU"/>
        </a:p>
      </dgm:t>
    </dgm:pt>
    <dgm:pt modelId="{DE1DB5FF-3BCE-4466-BE53-7C93B8200A9B}" type="sibTrans" cxnId="{D96BC360-1B2C-4585-BF04-94572E0A4694}">
      <dgm:prSet/>
      <dgm:spPr/>
      <dgm:t>
        <a:bodyPr/>
        <a:lstStyle/>
        <a:p>
          <a:endParaRPr lang="ru-RU"/>
        </a:p>
      </dgm:t>
    </dgm:pt>
    <dgm:pt modelId="{06441501-FD84-41BD-973E-9431D82A5101}">
      <dgm:prSet phldrT="[Текст]" custT="1"/>
      <dgm:spPr/>
      <dgm:t>
        <a:bodyPr/>
        <a:lstStyle/>
        <a:p>
          <a:r>
            <a:rPr lang="ru-RU" sz="1400" dirty="0" smtClean="0"/>
            <a:t>Использование данной информации для объяснения, обоснования утверждений</a:t>
          </a:r>
          <a:endParaRPr lang="ru-RU" sz="1400" dirty="0"/>
        </a:p>
      </dgm:t>
    </dgm:pt>
    <dgm:pt modelId="{4C6A7CA9-D1F7-45B5-9026-A32CA4284EDE}" type="parTrans" cxnId="{D6751A64-B45F-43A6-8D22-E8FCABF30396}">
      <dgm:prSet/>
      <dgm:spPr/>
      <dgm:t>
        <a:bodyPr/>
        <a:lstStyle/>
        <a:p>
          <a:endParaRPr lang="ru-RU"/>
        </a:p>
      </dgm:t>
    </dgm:pt>
    <dgm:pt modelId="{BB6A9670-5118-4EDA-B73D-86DC3162297B}" type="sibTrans" cxnId="{D6751A64-B45F-43A6-8D22-E8FCABF30396}">
      <dgm:prSet/>
      <dgm:spPr/>
      <dgm:t>
        <a:bodyPr/>
        <a:lstStyle/>
        <a:p>
          <a:endParaRPr lang="ru-RU"/>
        </a:p>
      </dgm:t>
    </dgm:pt>
    <dgm:pt modelId="{8C06FEA8-65A0-4F5A-9424-9A1FAEB68512}" type="pres">
      <dgm:prSet presAssocID="{C4BAB892-D53D-4CD2-8FD8-AB3EAC3C25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289D70-1998-42ED-924D-FDA47B228314}" type="pres">
      <dgm:prSet presAssocID="{D9C1AA5B-A051-4DAE-8FAD-7E4DA945CF84}" presName="centerShape" presStyleLbl="node0" presStyleIdx="0" presStyleCnt="1" custScaleX="217080" custScaleY="168102" custLinFactNeighborX="397" custLinFactNeighborY="3568"/>
      <dgm:spPr/>
      <dgm:t>
        <a:bodyPr/>
        <a:lstStyle/>
        <a:p>
          <a:endParaRPr lang="ru-RU"/>
        </a:p>
      </dgm:t>
    </dgm:pt>
    <dgm:pt modelId="{15BA5704-CC24-4CB3-9753-655E111EC4AF}" type="pres">
      <dgm:prSet presAssocID="{C13F9EE7-B60A-40FB-B358-B41E5DEBEA35}" presName="parTrans" presStyleLbl="sibTrans2D1" presStyleIdx="0" presStyleCnt="5"/>
      <dgm:spPr/>
      <dgm:t>
        <a:bodyPr/>
        <a:lstStyle/>
        <a:p>
          <a:endParaRPr lang="ru-RU"/>
        </a:p>
      </dgm:t>
    </dgm:pt>
    <dgm:pt modelId="{D0362515-1755-4949-B300-BFE4E9445C5B}" type="pres">
      <dgm:prSet presAssocID="{C13F9EE7-B60A-40FB-B358-B41E5DEBEA3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43885EC-47CE-46CD-9532-17D6821A5E47}" type="pres">
      <dgm:prSet presAssocID="{2CBFD518-96E1-49E4-841B-3C074F73CFE5}" presName="node" presStyleLbl="node1" presStyleIdx="0" presStyleCnt="5" custScaleX="171992" custRadScaleRad="103172" custRadScaleInc="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F07E8-24BE-42A8-836F-4A3980E70C8A}" type="pres">
      <dgm:prSet presAssocID="{F437EAB9-000D-4168-8E37-7B087CC7855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1C80E11-5668-4206-8DE5-7867E98C388C}" type="pres">
      <dgm:prSet presAssocID="{F437EAB9-000D-4168-8E37-7B087CC7855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C1988B1-6F58-4DCB-8459-ED8C20F66858}" type="pres">
      <dgm:prSet presAssocID="{D499BE9E-35AD-405A-AFFA-8D6F061806A1}" presName="node" presStyleLbl="node1" presStyleIdx="1" presStyleCnt="5" custScaleX="187779" custScaleY="112443" custRadScaleRad="160249" custRadScaleInc="3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84CAE-90C2-46B8-B903-28759C534F7A}" type="pres">
      <dgm:prSet presAssocID="{8D0329ED-EDBE-4D0C-BA85-57E72066176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B8DC871E-4D6E-446B-932E-E09FBBEAC603}" type="pres">
      <dgm:prSet presAssocID="{8D0329ED-EDBE-4D0C-BA85-57E72066176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E0E59C9-7A72-40E0-B314-2C11F4A2AECC}" type="pres">
      <dgm:prSet presAssocID="{C48FB29C-A784-452E-A01A-381F8B38B676}" presName="node" presStyleLbl="node1" presStyleIdx="2" presStyleCnt="5" custScaleX="178530" custScaleY="108673" custRadScaleRad="147894" custRadScaleInc="26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9C4EE-F61C-430F-9F11-085EDA4690AF}" type="pres">
      <dgm:prSet presAssocID="{680B25B2-145F-4DC0-A4A4-3B413C3ECBCF}" presName="parTrans" presStyleLbl="sibTrans2D1" presStyleIdx="3" presStyleCnt="5"/>
      <dgm:spPr/>
      <dgm:t>
        <a:bodyPr/>
        <a:lstStyle/>
        <a:p>
          <a:endParaRPr lang="ru-RU"/>
        </a:p>
      </dgm:t>
    </dgm:pt>
    <dgm:pt modelId="{0BB5B1EF-5133-41E0-8BE6-79F33A9518C0}" type="pres">
      <dgm:prSet presAssocID="{680B25B2-145F-4DC0-A4A4-3B413C3ECBC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5EC01F2-344B-4184-A2B1-2953B9648FEE}" type="pres">
      <dgm:prSet presAssocID="{05DA571A-C1DE-4DC6-B1C2-CDED2180BD0A}" presName="node" presStyleLbl="node1" presStyleIdx="3" presStyleCnt="5" custScaleX="174907" custRadScaleRad="157975" custRadScaleInc="200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0A0E8-BACA-4811-A7E2-7F7E78633DC7}" type="pres">
      <dgm:prSet presAssocID="{4C6A7CA9-D1F7-45B5-9026-A32CA4284E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1BA0C2BC-A05C-426B-B4C7-4FB93762B763}" type="pres">
      <dgm:prSet presAssocID="{4C6A7CA9-D1F7-45B5-9026-A32CA4284E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66767D7-D96B-44EA-A1DD-DE4F40BAF423}" type="pres">
      <dgm:prSet presAssocID="{06441501-FD84-41BD-973E-9431D82A5101}" presName="node" presStyleLbl="node1" presStyleIdx="4" presStyleCnt="5" custScaleX="192964" custScaleY="123638" custRadScaleRad="151170" custRadScaleInc="-468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E9D709-9519-4858-9BB7-7214DF49ECFE}" type="presOf" srcId="{2CBFD518-96E1-49E4-841B-3C074F73CFE5}" destId="{143885EC-47CE-46CD-9532-17D6821A5E47}" srcOrd="0" destOrd="0" presId="urn:microsoft.com/office/officeart/2005/8/layout/radial5"/>
    <dgm:cxn modelId="{149DB64E-AD1A-4DD1-A8BE-B7475913A1F6}" type="presOf" srcId="{D9C1AA5B-A051-4DAE-8FAD-7E4DA945CF84}" destId="{F3289D70-1998-42ED-924D-FDA47B228314}" srcOrd="0" destOrd="0" presId="urn:microsoft.com/office/officeart/2005/8/layout/radial5"/>
    <dgm:cxn modelId="{7BFA2418-5E9A-44D6-9987-7BE981BC0093}" type="presOf" srcId="{4C6A7CA9-D1F7-45B5-9026-A32CA4284EDE}" destId="{E6E0A0E8-BACA-4811-A7E2-7F7E78633DC7}" srcOrd="0" destOrd="0" presId="urn:microsoft.com/office/officeart/2005/8/layout/radial5"/>
    <dgm:cxn modelId="{7500D687-629E-43FB-83AE-708A7B70563B}" type="presOf" srcId="{05DA571A-C1DE-4DC6-B1C2-CDED2180BD0A}" destId="{55EC01F2-344B-4184-A2B1-2953B9648FEE}" srcOrd="0" destOrd="0" presId="urn:microsoft.com/office/officeart/2005/8/layout/radial5"/>
    <dgm:cxn modelId="{F4E512CD-DD22-47A5-AE90-67A2E65E65AC}" type="presOf" srcId="{8D0329ED-EDBE-4D0C-BA85-57E720661763}" destId="{3B484CAE-90C2-46B8-B903-28759C534F7A}" srcOrd="0" destOrd="0" presId="urn:microsoft.com/office/officeart/2005/8/layout/radial5"/>
    <dgm:cxn modelId="{2F635331-4B55-4A81-8CD5-C4E24836FFB2}" type="presOf" srcId="{680B25B2-145F-4DC0-A4A4-3B413C3ECBCF}" destId="{0BB5B1EF-5133-41E0-8BE6-79F33A9518C0}" srcOrd="1" destOrd="0" presId="urn:microsoft.com/office/officeart/2005/8/layout/radial5"/>
    <dgm:cxn modelId="{017CCF28-E9E4-43DD-863C-C96072B16017}" srcId="{D9C1AA5B-A051-4DAE-8FAD-7E4DA945CF84}" destId="{D499BE9E-35AD-405A-AFFA-8D6F061806A1}" srcOrd="1" destOrd="0" parTransId="{F437EAB9-000D-4168-8E37-7B087CC7855E}" sibTransId="{22560439-66A6-4775-B015-022A04D2A57B}"/>
    <dgm:cxn modelId="{0D9AD2B4-76B4-49C2-9CE0-515908B4E001}" type="presOf" srcId="{D499BE9E-35AD-405A-AFFA-8D6F061806A1}" destId="{AC1988B1-6F58-4DCB-8459-ED8C20F66858}" srcOrd="0" destOrd="0" presId="urn:microsoft.com/office/officeart/2005/8/layout/radial5"/>
    <dgm:cxn modelId="{52E0CB64-4B75-4DAE-86D8-1CC9F67E92E6}" type="presOf" srcId="{C13F9EE7-B60A-40FB-B358-B41E5DEBEA35}" destId="{15BA5704-CC24-4CB3-9753-655E111EC4AF}" srcOrd="0" destOrd="0" presId="urn:microsoft.com/office/officeart/2005/8/layout/radial5"/>
    <dgm:cxn modelId="{8FF9E774-C83D-4481-9FA9-AC6211F2A7F8}" type="presOf" srcId="{F437EAB9-000D-4168-8E37-7B087CC7855E}" destId="{A92F07E8-24BE-42A8-836F-4A3980E70C8A}" srcOrd="0" destOrd="0" presId="urn:microsoft.com/office/officeart/2005/8/layout/radial5"/>
    <dgm:cxn modelId="{2F2F353A-7041-4116-A5F7-BCFAC2770251}" srcId="{D9C1AA5B-A051-4DAE-8FAD-7E4DA945CF84}" destId="{C48FB29C-A784-452E-A01A-381F8B38B676}" srcOrd="2" destOrd="0" parTransId="{8D0329ED-EDBE-4D0C-BA85-57E720661763}" sibTransId="{D9DB794E-FC0F-41F0-A6DA-C6BE4F29AF8F}"/>
    <dgm:cxn modelId="{FEBCA13A-B289-4709-BAB0-3D561714CA1A}" type="presOf" srcId="{8D0329ED-EDBE-4D0C-BA85-57E720661763}" destId="{B8DC871E-4D6E-446B-932E-E09FBBEAC603}" srcOrd="1" destOrd="0" presId="urn:microsoft.com/office/officeart/2005/8/layout/radial5"/>
    <dgm:cxn modelId="{A0BBEE4B-7EBE-4100-A1B6-9BBFEC9D5105}" type="presOf" srcId="{C4BAB892-D53D-4CD2-8FD8-AB3EAC3C2508}" destId="{8C06FEA8-65A0-4F5A-9424-9A1FAEB68512}" srcOrd="0" destOrd="0" presId="urn:microsoft.com/office/officeart/2005/8/layout/radial5"/>
    <dgm:cxn modelId="{321F4D67-D2BD-47E2-A4B0-B7F6A4D45233}" srcId="{D9C1AA5B-A051-4DAE-8FAD-7E4DA945CF84}" destId="{2CBFD518-96E1-49E4-841B-3C074F73CFE5}" srcOrd="0" destOrd="0" parTransId="{C13F9EE7-B60A-40FB-B358-B41E5DEBEA35}" sibTransId="{9F5B6B05-505E-4441-A06F-C42942C7471E}"/>
    <dgm:cxn modelId="{5A9BDEAA-2615-4AF5-B892-4940D7AF11C1}" type="presOf" srcId="{C13F9EE7-B60A-40FB-B358-B41E5DEBEA35}" destId="{D0362515-1755-4949-B300-BFE4E9445C5B}" srcOrd="1" destOrd="0" presId="urn:microsoft.com/office/officeart/2005/8/layout/radial5"/>
    <dgm:cxn modelId="{04989389-0C58-45CA-AC0E-620644BAF12C}" type="presOf" srcId="{C48FB29C-A784-452E-A01A-381F8B38B676}" destId="{7E0E59C9-7A72-40E0-B314-2C11F4A2AECC}" srcOrd="0" destOrd="0" presId="urn:microsoft.com/office/officeart/2005/8/layout/radial5"/>
    <dgm:cxn modelId="{D96BC360-1B2C-4585-BF04-94572E0A4694}" srcId="{D9C1AA5B-A051-4DAE-8FAD-7E4DA945CF84}" destId="{05DA571A-C1DE-4DC6-B1C2-CDED2180BD0A}" srcOrd="3" destOrd="0" parTransId="{680B25B2-145F-4DC0-A4A4-3B413C3ECBCF}" sibTransId="{DE1DB5FF-3BCE-4466-BE53-7C93B8200A9B}"/>
    <dgm:cxn modelId="{0B2C6C6B-FBC4-4F21-9ED6-360D1CD0159B}" type="presOf" srcId="{F437EAB9-000D-4168-8E37-7B087CC7855E}" destId="{71C80E11-5668-4206-8DE5-7867E98C388C}" srcOrd="1" destOrd="0" presId="urn:microsoft.com/office/officeart/2005/8/layout/radial5"/>
    <dgm:cxn modelId="{9457C996-F991-436A-8327-F0198D7437AB}" type="presOf" srcId="{06441501-FD84-41BD-973E-9431D82A5101}" destId="{866767D7-D96B-44EA-A1DD-DE4F40BAF423}" srcOrd="0" destOrd="0" presId="urn:microsoft.com/office/officeart/2005/8/layout/radial5"/>
    <dgm:cxn modelId="{D6751A64-B45F-43A6-8D22-E8FCABF30396}" srcId="{D9C1AA5B-A051-4DAE-8FAD-7E4DA945CF84}" destId="{06441501-FD84-41BD-973E-9431D82A5101}" srcOrd="4" destOrd="0" parTransId="{4C6A7CA9-D1F7-45B5-9026-A32CA4284EDE}" sibTransId="{BB6A9670-5118-4EDA-B73D-86DC3162297B}"/>
    <dgm:cxn modelId="{7E04DA93-AC48-40F5-912E-30183A8BF158}" srcId="{C4BAB892-D53D-4CD2-8FD8-AB3EAC3C2508}" destId="{D9C1AA5B-A051-4DAE-8FAD-7E4DA945CF84}" srcOrd="0" destOrd="0" parTransId="{B7905FD7-32F4-4E60-AA26-AF3F5DDE36BB}" sibTransId="{132BB576-4DFF-491A-A9FE-716CE2B4D388}"/>
    <dgm:cxn modelId="{DD5C3FC3-AEC5-4AE6-9968-AFDBD856CD9F}" type="presOf" srcId="{680B25B2-145F-4DC0-A4A4-3B413C3ECBCF}" destId="{7D09C4EE-F61C-430F-9F11-085EDA4690AF}" srcOrd="0" destOrd="0" presId="urn:microsoft.com/office/officeart/2005/8/layout/radial5"/>
    <dgm:cxn modelId="{743C9832-79D2-4D17-BF9B-C8BC7CF4A376}" type="presOf" srcId="{4C6A7CA9-D1F7-45B5-9026-A32CA4284EDE}" destId="{1BA0C2BC-A05C-426B-B4C7-4FB93762B763}" srcOrd="1" destOrd="0" presId="urn:microsoft.com/office/officeart/2005/8/layout/radial5"/>
    <dgm:cxn modelId="{D7781F48-691F-43BD-85FD-833A6093104A}" type="presParOf" srcId="{8C06FEA8-65A0-4F5A-9424-9A1FAEB68512}" destId="{F3289D70-1998-42ED-924D-FDA47B228314}" srcOrd="0" destOrd="0" presId="urn:microsoft.com/office/officeart/2005/8/layout/radial5"/>
    <dgm:cxn modelId="{C6629808-ACDC-4001-A88E-691A83A38B9E}" type="presParOf" srcId="{8C06FEA8-65A0-4F5A-9424-9A1FAEB68512}" destId="{15BA5704-CC24-4CB3-9753-655E111EC4AF}" srcOrd="1" destOrd="0" presId="urn:microsoft.com/office/officeart/2005/8/layout/radial5"/>
    <dgm:cxn modelId="{4CD472D4-E176-4531-8975-72E8DE45AE95}" type="presParOf" srcId="{15BA5704-CC24-4CB3-9753-655E111EC4AF}" destId="{D0362515-1755-4949-B300-BFE4E9445C5B}" srcOrd="0" destOrd="0" presId="urn:microsoft.com/office/officeart/2005/8/layout/radial5"/>
    <dgm:cxn modelId="{F7FE7206-A83F-437B-9C9A-B293DF29A2DA}" type="presParOf" srcId="{8C06FEA8-65A0-4F5A-9424-9A1FAEB68512}" destId="{143885EC-47CE-46CD-9532-17D6821A5E47}" srcOrd="2" destOrd="0" presId="urn:microsoft.com/office/officeart/2005/8/layout/radial5"/>
    <dgm:cxn modelId="{144D6780-3BEB-4C4D-8877-F49B216C0ADD}" type="presParOf" srcId="{8C06FEA8-65A0-4F5A-9424-9A1FAEB68512}" destId="{A92F07E8-24BE-42A8-836F-4A3980E70C8A}" srcOrd="3" destOrd="0" presId="urn:microsoft.com/office/officeart/2005/8/layout/radial5"/>
    <dgm:cxn modelId="{0A7178F5-6F05-4057-89FD-C1D86B2B87F0}" type="presParOf" srcId="{A92F07E8-24BE-42A8-836F-4A3980E70C8A}" destId="{71C80E11-5668-4206-8DE5-7867E98C388C}" srcOrd="0" destOrd="0" presId="urn:microsoft.com/office/officeart/2005/8/layout/radial5"/>
    <dgm:cxn modelId="{9083BE7A-C5B9-40A9-90C8-CC41E6B24828}" type="presParOf" srcId="{8C06FEA8-65A0-4F5A-9424-9A1FAEB68512}" destId="{AC1988B1-6F58-4DCB-8459-ED8C20F66858}" srcOrd="4" destOrd="0" presId="urn:microsoft.com/office/officeart/2005/8/layout/radial5"/>
    <dgm:cxn modelId="{4A54D3C6-44E0-495C-A405-6B72C6E649EF}" type="presParOf" srcId="{8C06FEA8-65A0-4F5A-9424-9A1FAEB68512}" destId="{3B484CAE-90C2-46B8-B903-28759C534F7A}" srcOrd="5" destOrd="0" presId="urn:microsoft.com/office/officeart/2005/8/layout/radial5"/>
    <dgm:cxn modelId="{AD5C951F-2F57-4534-9F22-C5CAF3E0A3EE}" type="presParOf" srcId="{3B484CAE-90C2-46B8-B903-28759C534F7A}" destId="{B8DC871E-4D6E-446B-932E-E09FBBEAC603}" srcOrd="0" destOrd="0" presId="urn:microsoft.com/office/officeart/2005/8/layout/radial5"/>
    <dgm:cxn modelId="{F9C73CAD-A13C-408F-B06F-6F06A9F69D3A}" type="presParOf" srcId="{8C06FEA8-65A0-4F5A-9424-9A1FAEB68512}" destId="{7E0E59C9-7A72-40E0-B314-2C11F4A2AECC}" srcOrd="6" destOrd="0" presId="urn:microsoft.com/office/officeart/2005/8/layout/radial5"/>
    <dgm:cxn modelId="{6A2B5BB3-D96B-49FB-91EF-72646E4BA168}" type="presParOf" srcId="{8C06FEA8-65A0-4F5A-9424-9A1FAEB68512}" destId="{7D09C4EE-F61C-430F-9F11-085EDA4690AF}" srcOrd="7" destOrd="0" presId="urn:microsoft.com/office/officeart/2005/8/layout/radial5"/>
    <dgm:cxn modelId="{D84BD24D-3F92-4D8F-B939-88FA7592C08F}" type="presParOf" srcId="{7D09C4EE-F61C-430F-9F11-085EDA4690AF}" destId="{0BB5B1EF-5133-41E0-8BE6-79F33A9518C0}" srcOrd="0" destOrd="0" presId="urn:microsoft.com/office/officeart/2005/8/layout/radial5"/>
    <dgm:cxn modelId="{AD00EFDF-474E-4B11-BDEB-9AB45DCA63B5}" type="presParOf" srcId="{8C06FEA8-65A0-4F5A-9424-9A1FAEB68512}" destId="{55EC01F2-344B-4184-A2B1-2953B9648FEE}" srcOrd="8" destOrd="0" presId="urn:microsoft.com/office/officeart/2005/8/layout/radial5"/>
    <dgm:cxn modelId="{50D6B0B9-020E-45AB-AE11-B904F0D91C62}" type="presParOf" srcId="{8C06FEA8-65A0-4F5A-9424-9A1FAEB68512}" destId="{E6E0A0E8-BACA-4811-A7E2-7F7E78633DC7}" srcOrd="9" destOrd="0" presId="urn:microsoft.com/office/officeart/2005/8/layout/radial5"/>
    <dgm:cxn modelId="{B69069AE-DD94-4C76-A108-0BBAF940F45D}" type="presParOf" srcId="{E6E0A0E8-BACA-4811-A7E2-7F7E78633DC7}" destId="{1BA0C2BC-A05C-426B-B4C7-4FB93762B763}" srcOrd="0" destOrd="0" presId="urn:microsoft.com/office/officeart/2005/8/layout/radial5"/>
    <dgm:cxn modelId="{ED0F6D3A-E7B5-4089-93CB-2226436E0DFF}" type="presParOf" srcId="{8C06FEA8-65A0-4F5A-9424-9A1FAEB68512}" destId="{866767D7-D96B-44EA-A1DD-DE4F40BAF42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C5CDD4-FA66-4C40-9FEB-7139F78851B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C8ED0F-873A-4A5B-A977-4C175CE1C6B5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600" dirty="0" smtClean="0"/>
            <a:t>Подготовка к работе над сочинением 9.3</a:t>
          </a:r>
          <a:endParaRPr lang="ru-RU" sz="1600" dirty="0"/>
        </a:p>
      </dgm:t>
    </dgm:pt>
    <dgm:pt modelId="{997B77ED-B3ED-4531-9EAD-72BE3C5CD576}" type="parTrans" cxnId="{D9841CA1-EFE8-45F3-8651-C740F84BCC9C}">
      <dgm:prSet/>
      <dgm:spPr/>
      <dgm:t>
        <a:bodyPr/>
        <a:lstStyle/>
        <a:p>
          <a:endParaRPr lang="ru-RU"/>
        </a:p>
      </dgm:t>
    </dgm:pt>
    <dgm:pt modelId="{9242319D-D6A6-4F7F-8C15-8D857ADAB030}" type="sibTrans" cxnId="{D9841CA1-EFE8-45F3-8651-C740F84BCC9C}">
      <dgm:prSet/>
      <dgm:spPr/>
      <dgm:t>
        <a:bodyPr/>
        <a:lstStyle/>
        <a:p>
          <a:endParaRPr lang="ru-RU"/>
        </a:p>
      </dgm:t>
    </dgm:pt>
    <dgm:pt modelId="{E7D49C58-2DB0-46C0-B31B-3E06E09C532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Речевые клише</a:t>
          </a:r>
          <a:endParaRPr lang="ru-RU" sz="2000" dirty="0">
            <a:solidFill>
              <a:schemeClr val="tx1"/>
            </a:solidFill>
          </a:endParaRPr>
        </a:p>
      </dgm:t>
    </dgm:pt>
    <dgm:pt modelId="{7E1443ED-2558-47AD-BD64-296B024380E7}" type="parTrans" cxnId="{2335454A-7ED6-49D2-B248-D80C5AF723FD}">
      <dgm:prSet/>
      <dgm:spPr/>
      <dgm:t>
        <a:bodyPr/>
        <a:lstStyle/>
        <a:p>
          <a:endParaRPr lang="ru-RU"/>
        </a:p>
      </dgm:t>
    </dgm:pt>
    <dgm:pt modelId="{90D25B93-67E6-4E1B-B188-0CBEE8ECC1E6}" type="sibTrans" cxnId="{2335454A-7ED6-49D2-B248-D80C5AF723FD}">
      <dgm:prSet/>
      <dgm:spPr/>
      <dgm:t>
        <a:bodyPr/>
        <a:lstStyle/>
        <a:p>
          <a:endParaRPr lang="ru-RU"/>
        </a:p>
      </dgm:t>
    </dgm:pt>
    <dgm:pt modelId="{C74B7371-A2C7-4993-B034-2BFC0E6CBCF1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Словарик понятий</a:t>
          </a:r>
          <a:endParaRPr lang="ru-RU" sz="2000" dirty="0">
            <a:solidFill>
              <a:schemeClr val="tx1"/>
            </a:solidFill>
          </a:endParaRPr>
        </a:p>
      </dgm:t>
    </dgm:pt>
    <dgm:pt modelId="{C82BCE38-F2E4-4712-9791-F97BA885730E}" type="parTrans" cxnId="{4F08D85B-3874-448F-8DBD-04DB399B399C}">
      <dgm:prSet/>
      <dgm:spPr/>
      <dgm:t>
        <a:bodyPr/>
        <a:lstStyle/>
        <a:p>
          <a:endParaRPr lang="ru-RU"/>
        </a:p>
      </dgm:t>
    </dgm:pt>
    <dgm:pt modelId="{4D4B8A75-E23C-4047-A9B2-7E6BE7588CF1}" type="sibTrans" cxnId="{4F08D85B-3874-448F-8DBD-04DB399B399C}">
      <dgm:prSet/>
      <dgm:spPr/>
      <dgm:t>
        <a:bodyPr/>
        <a:lstStyle/>
        <a:p>
          <a:endParaRPr lang="ru-RU"/>
        </a:p>
      </dgm:t>
    </dgm:pt>
    <dgm:pt modelId="{977E32D9-D854-48FA-B8B1-6A122F21F10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Упрощенный вариант примеров-клише</a:t>
          </a:r>
          <a:endParaRPr lang="ru-RU" sz="1600" dirty="0">
            <a:solidFill>
              <a:schemeClr val="tx1"/>
            </a:solidFill>
          </a:endParaRPr>
        </a:p>
      </dgm:t>
    </dgm:pt>
    <dgm:pt modelId="{6D69801F-B66C-41B2-B3BE-31B142EF5AF6}" type="parTrans" cxnId="{DE8BC007-7BC7-438E-923E-50D5B13049AB}">
      <dgm:prSet/>
      <dgm:spPr/>
      <dgm:t>
        <a:bodyPr/>
        <a:lstStyle/>
        <a:p>
          <a:endParaRPr lang="ru-RU"/>
        </a:p>
      </dgm:t>
    </dgm:pt>
    <dgm:pt modelId="{9B3DCCB7-1604-4BAE-8B05-B3E37CD08B12}" type="sibTrans" cxnId="{DE8BC007-7BC7-438E-923E-50D5B13049AB}">
      <dgm:prSet/>
      <dgm:spPr/>
      <dgm:t>
        <a:bodyPr/>
        <a:lstStyle/>
        <a:p>
          <a:endParaRPr lang="ru-RU"/>
        </a:p>
      </dgm:t>
    </dgm:pt>
    <dgm:pt modelId="{BD086122-ECAF-4950-9B00-0A320652904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Изучение структуры сочинения</a:t>
          </a:r>
          <a:endParaRPr lang="ru-RU" sz="2000" dirty="0">
            <a:solidFill>
              <a:schemeClr val="tx1"/>
            </a:solidFill>
          </a:endParaRPr>
        </a:p>
      </dgm:t>
    </dgm:pt>
    <dgm:pt modelId="{BC37168D-43FF-46A0-A0DA-FEC3E16A1C36}" type="parTrans" cxnId="{9634AE6D-992C-4A57-9250-A08173022ABD}">
      <dgm:prSet/>
      <dgm:spPr/>
      <dgm:t>
        <a:bodyPr/>
        <a:lstStyle/>
        <a:p>
          <a:endParaRPr lang="ru-RU"/>
        </a:p>
      </dgm:t>
    </dgm:pt>
    <dgm:pt modelId="{DB6A2427-2BE9-4B29-A816-FDEEC3279F39}" type="sibTrans" cxnId="{9634AE6D-992C-4A57-9250-A08173022ABD}">
      <dgm:prSet/>
      <dgm:spPr/>
      <dgm:t>
        <a:bodyPr/>
        <a:lstStyle/>
        <a:p>
          <a:endParaRPr lang="ru-RU"/>
        </a:p>
      </dgm:t>
    </dgm:pt>
    <dgm:pt modelId="{ABAD10E9-8D23-442E-A4F9-A4F68B91B5CF}" type="pres">
      <dgm:prSet presAssocID="{D8C5CDD4-FA66-4C40-9FEB-7139F78851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E8EC55-BCC0-4EAD-93BF-1D2BF1A54A1F}" type="pres">
      <dgm:prSet presAssocID="{5FC8ED0F-873A-4A5B-A977-4C175CE1C6B5}" presName="centerShape" presStyleLbl="node0" presStyleIdx="0" presStyleCnt="1" custScaleX="159247" custScaleY="155678"/>
      <dgm:spPr/>
      <dgm:t>
        <a:bodyPr/>
        <a:lstStyle/>
        <a:p>
          <a:endParaRPr lang="ru-RU"/>
        </a:p>
      </dgm:t>
    </dgm:pt>
    <dgm:pt modelId="{3C3DE436-E5E9-4774-98B7-54592973CAD5}" type="pres">
      <dgm:prSet presAssocID="{7E1443ED-2558-47AD-BD64-296B024380E7}" presName="Name9" presStyleLbl="parChTrans1D2" presStyleIdx="0" presStyleCnt="4"/>
      <dgm:spPr/>
      <dgm:t>
        <a:bodyPr/>
        <a:lstStyle/>
        <a:p>
          <a:endParaRPr lang="ru-RU"/>
        </a:p>
      </dgm:t>
    </dgm:pt>
    <dgm:pt modelId="{B15D1D1D-FCC8-46E0-8E79-BA9701180D92}" type="pres">
      <dgm:prSet presAssocID="{7E1443ED-2558-47AD-BD64-296B024380E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055DC1A-D34E-447D-AE75-31BF9C4D43AE}" type="pres">
      <dgm:prSet presAssocID="{E7D49C58-2DB0-46C0-B31B-3E06E09C5328}" presName="node" presStyleLbl="node1" presStyleIdx="0" presStyleCnt="4" custScaleX="202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9BEFC-8839-42BB-A3A2-2C923B87017B}" type="pres">
      <dgm:prSet presAssocID="{C82BCE38-F2E4-4712-9791-F97BA885730E}" presName="Name9" presStyleLbl="parChTrans1D2" presStyleIdx="1" presStyleCnt="4"/>
      <dgm:spPr/>
      <dgm:t>
        <a:bodyPr/>
        <a:lstStyle/>
        <a:p>
          <a:endParaRPr lang="ru-RU"/>
        </a:p>
      </dgm:t>
    </dgm:pt>
    <dgm:pt modelId="{17BA788B-D890-49F3-8E3F-D50208436F3C}" type="pres">
      <dgm:prSet presAssocID="{C82BCE38-F2E4-4712-9791-F97BA885730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4892952-BE63-4052-BA1B-294626373FFC}" type="pres">
      <dgm:prSet presAssocID="{C74B7371-A2C7-4993-B034-2BFC0E6CBCF1}" presName="node" presStyleLbl="node1" presStyleIdx="1" presStyleCnt="4" custScaleX="221986" custScaleY="142033" custRadScaleRad="186124" custRadScaleInc="1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7B5D2-B227-462C-B3D3-92B2FA02DC41}" type="pres">
      <dgm:prSet presAssocID="{6D69801F-B66C-41B2-B3BE-31B142EF5AF6}" presName="Name9" presStyleLbl="parChTrans1D2" presStyleIdx="2" presStyleCnt="4"/>
      <dgm:spPr/>
      <dgm:t>
        <a:bodyPr/>
        <a:lstStyle/>
        <a:p>
          <a:endParaRPr lang="ru-RU"/>
        </a:p>
      </dgm:t>
    </dgm:pt>
    <dgm:pt modelId="{FA710AFB-CC9A-46F4-8C6A-08B506726D96}" type="pres">
      <dgm:prSet presAssocID="{6D69801F-B66C-41B2-B3BE-31B142EF5AF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B9A7C8E-425F-4534-92A3-4CC189ED8C73}" type="pres">
      <dgm:prSet presAssocID="{977E32D9-D854-48FA-B8B1-6A122F21F108}" presName="node" presStyleLbl="node1" presStyleIdx="2" presStyleCnt="4" custScaleX="191267" custRadScaleRad="105199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3F18F-801C-4B96-B678-75C9916A47CB}" type="pres">
      <dgm:prSet presAssocID="{BC37168D-43FF-46A0-A0DA-FEC3E16A1C36}" presName="Name9" presStyleLbl="parChTrans1D2" presStyleIdx="3" presStyleCnt="4"/>
      <dgm:spPr/>
      <dgm:t>
        <a:bodyPr/>
        <a:lstStyle/>
        <a:p>
          <a:endParaRPr lang="ru-RU"/>
        </a:p>
      </dgm:t>
    </dgm:pt>
    <dgm:pt modelId="{F380D9AB-6FB0-4EA5-B4EE-E0B94EA19751}" type="pres">
      <dgm:prSet presAssocID="{BC37168D-43FF-46A0-A0DA-FEC3E16A1C3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5A45E65-0819-4153-BC04-B653FEF0453B}" type="pres">
      <dgm:prSet presAssocID="{BD086122-ECAF-4950-9B00-0A3206529048}" presName="node" presStyleLbl="node1" presStyleIdx="3" presStyleCnt="4" custScaleX="192677" custScaleY="119289" custRadScaleRad="176853" custRadScaleInc="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AF5E2-E2C4-44B0-BBAC-410266C8180B}" type="presOf" srcId="{E7D49C58-2DB0-46C0-B31B-3E06E09C5328}" destId="{4055DC1A-D34E-447D-AE75-31BF9C4D43AE}" srcOrd="0" destOrd="0" presId="urn:microsoft.com/office/officeart/2005/8/layout/radial1"/>
    <dgm:cxn modelId="{998BBAF8-8A6C-4F5A-AB39-96394AE5E6E3}" type="presOf" srcId="{7E1443ED-2558-47AD-BD64-296B024380E7}" destId="{3C3DE436-E5E9-4774-98B7-54592973CAD5}" srcOrd="0" destOrd="0" presId="urn:microsoft.com/office/officeart/2005/8/layout/radial1"/>
    <dgm:cxn modelId="{18DD48FE-4AEA-437C-A252-52878E362849}" type="presOf" srcId="{7E1443ED-2558-47AD-BD64-296B024380E7}" destId="{B15D1D1D-FCC8-46E0-8E79-BA9701180D92}" srcOrd="1" destOrd="0" presId="urn:microsoft.com/office/officeart/2005/8/layout/radial1"/>
    <dgm:cxn modelId="{4F08D85B-3874-448F-8DBD-04DB399B399C}" srcId="{5FC8ED0F-873A-4A5B-A977-4C175CE1C6B5}" destId="{C74B7371-A2C7-4993-B034-2BFC0E6CBCF1}" srcOrd="1" destOrd="0" parTransId="{C82BCE38-F2E4-4712-9791-F97BA885730E}" sibTransId="{4D4B8A75-E23C-4047-A9B2-7E6BE7588CF1}"/>
    <dgm:cxn modelId="{D79D496E-55A4-4E0D-B773-7A8170901184}" type="presOf" srcId="{C82BCE38-F2E4-4712-9791-F97BA885730E}" destId="{17BA788B-D890-49F3-8E3F-D50208436F3C}" srcOrd="1" destOrd="0" presId="urn:microsoft.com/office/officeart/2005/8/layout/radial1"/>
    <dgm:cxn modelId="{1165544C-314C-455B-8141-98274624CB04}" type="presOf" srcId="{BC37168D-43FF-46A0-A0DA-FEC3E16A1C36}" destId="{F380D9AB-6FB0-4EA5-B4EE-E0B94EA19751}" srcOrd="1" destOrd="0" presId="urn:microsoft.com/office/officeart/2005/8/layout/radial1"/>
    <dgm:cxn modelId="{865ADE3B-FBD3-4A70-B89C-76659E38C3A6}" type="presOf" srcId="{5FC8ED0F-873A-4A5B-A977-4C175CE1C6B5}" destId="{ABE8EC55-BCC0-4EAD-93BF-1D2BF1A54A1F}" srcOrd="0" destOrd="0" presId="urn:microsoft.com/office/officeart/2005/8/layout/radial1"/>
    <dgm:cxn modelId="{D9841CA1-EFE8-45F3-8651-C740F84BCC9C}" srcId="{D8C5CDD4-FA66-4C40-9FEB-7139F78851BE}" destId="{5FC8ED0F-873A-4A5B-A977-4C175CE1C6B5}" srcOrd="0" destOrd="0" parTransId="{997B77ED-B3ED-4531-9EAD-72BE3C5CD576}" sibTransId="{9242319D-D6A6-4F7F-8C15-8D857ADAB030}"/>
    <dgm:cxn modelId="{9634AE6D-992C-4A57-9250-A08173022ABD}" srcId="{5FC8ED0F-873A-4A5B-A977-4C175CE1C6B5}" destId="{BD086122-ECAF-4950-9B00-0A3206529048}" srcOrd="3" destOrd="0" parTransId="{BC37168D-43FF-46A0-A0DA-FEC3E16A1C36}" sibTransId="{DB6A2427-2BE9-4B29-A816-FDEEC3279F39}"/>
    <dgm:cxn modelId="{2335454A-7ED6-49D2-B248-D80C5AF723FD}" srcId="{5FC8ED0F-873A-4A5B-A977-4C175CE1C6B5}" destId="{E7D49C58-2DB0-46C0-B31B-3E06E09C5328}" srcOrd="0" destOrd="0" parTransId="{7E1443ED-2558-47AD-BD64-296B024380E7}" sibTransId="{90D25B93-67E6-4E1B-B188-0CBEE8ECC1E6}"/>
    <dgm:cxn modelId="{E5BD0FBC-3B49-4AC5-A746-1DF3CB934F2F}" type="presOf" srcId="{D8C5CDD4-FA66-4C40-9FEB-7139F78851BE}" destId="{ABAD10E9-8D23-442E-A4F9-A4F68B91B5CF}" srcOrd="0" destOrd="0" presId="urn:microsoft.com/office/officeart/2005/8/layout/radial1"/>
    <dgm:cxn modelId="{8677E279-C85E-4F90-8FD2-631BEE8ADA26}" type="presOf" srcId="{C82BCE38-F2E4-4712-9791-F97BA885730E}" destId="{5F69BEFC-8839-42BB-A3A2-2C923B87017B}" srcOrd="0" destOrd="0" presId="urn:microsoft.com/office/officeart/2005/8/layout/radial1"/>
    <dgm:cxn modelId="{DE8BC007-7BC7-438E-923E-50D5B13049AB}" srcId="{5FC8ED0F-873A-4A5B-A977-4C175CE1C6B5}" destId="{977E32D9-D854-48FA-B8B1-6A122F21F108}" srcOrd="2" destOrd="0" parTransId="{6D69801F-B66C-41B2-B3BE-31B142EF5AF6}" sibTransId="{9B3DCCB7-1604-4BAE-8B05-B3E37CD08B12}"/>
    <dgm:cxn modelId="{B94DB72B-0821-4A30-AB5B-FD0E1A371792}" type="presOf" srcId="{BD086122-ECAF-4950-9B00-0A3206529048}" destId="{45A45E65-0819-4153-BC04-B653FEF0453B}" srcOrd="0" destOrd="0" presId="urn:microsoft.com/office/officeart/2005/8/layout/radial1"/>
    <dgm:cxn modelId="{09D94A51-E81E-4B4B-8AC1-F7ADCCA82151}" type="presOf" srcId="{6D69801F-B66C-41B2-B3BE-31B142EF5AF6}" destId="{B437B5D2-B227-462C-B3D3-92B2FA02DC41}" srcOrd="0" destOrd="0" presId="urn:microsoft.com/office/officeart/2005/8/layout/radial1"/>
    <dgm:cxn modelId="{F9E47E9C-DAEE-496A-90A4-D01307538939}" type="presOf" srcId="{C74B7371-A2C7-4993-B034-2BFC0E6CBCF1}" destId="{84892952-BE63-4052-BA1B-294626373FFC}" srcOrd="0" destOrd="0" presId="urn:microsoft.com/office/officeart/2005/8/layout/radial1"/>
    <dgm:cxn modelId="{42E90A0F-4B07-4BAF-89D1-8E923A5A8879}" type="presOf" srcId="{BC37168D-43FF-46A0-A0DA-FEC3E16A1C36}" destId="{F083F18F-801C-4B96-B678-75C9916A47CB}" srcOrd="0" destOrd="0" presId="urn:microsoft.com/office/officeart/2005/8/layout/radial1"/>
    <dgm:cxn modelId="{CA6D77FD-7621-4A01-B8A8-15ABA8E22D7D}" type="presOf" srcId="{977E32D9-D854-48FA-B8B1-6A122F21F108}" destId="{9B9A7C8E-425F-4534-92A3-4CC189ED8C73}" srcOrd="0" destOrd="0" presId="urn:microsoft.com/office/officeart/2005/8/layout/radial1"/>
    <dgm:cxn modelId="{0087F579-F9B0-4DA6-9565-B03D389A5626}" type="presOf" srcId="{6D69801F-B66C-41B2-B3BE-31B142EF5AF6}" destId="{FA710AFB-CC9A-46F4-8C6A-08B506726D96}" srcOrd="1" destOrd="0" presId="urn:microsoft.com/office/officeart/2005/8/layout/radial1"/>
    <dgm:cxn modelId="{FFDB1281-771B-4629-95F1-E2D862139139}" type="presParOf" srcId="{ABAD10E9-8D23-442E-A4F9-A4F68B91B5CF}" destId="{ABE8EC55-BCC0-4EAD-93BF-1D2BF1A54A1F}" srcOrd="0" destOrd="0" presId="urn:microsoft.com/office/officeart/2005/8/layout/radial1"/>
    <dgm:cxn modelId="{6CA5365A-BC6B-4B6C-AD01-6009F19C272C}" type="presParOf" srcId="{ABAD10E9-8D23-442E-A4F9-A4F68B91B5CF}" destId="{3C3DE436-E5E9-4774-98B7-54592973CAD5}" srcOrd="1" destOrd="0" presId="urn:microsoft.com/office/officeart/2005/8/layout/radial1"/>
    <dgm:cxn modelId="{90D08D96-BB1E-4A6F-BEFE-47B96758D754}" type="presParOf" srcId="{3C3DE436-E5E9-4774-98B7-54592973CAD5}" destId="{B15D1D1D-FCC8-46E0-8E79-BA9701180D92}" srcOrd="0" destOrd="0" presId="urn:microsoft.com/office/officeart/2005/8/layout/radial1"/>
    <dgm:cxn modelId="{BBE6DBA6-0653-4390-A3F3-6A8F7025AAF1}" type="presParOf" srcId="{ABAD10E9-8D23-442E-A4F9-A4F68B91B5CF}" destId="{4055DC1A-D34E-447D-AE75-31BF9C4D43AE}" srcOrd="2" destOrd="0" presId="urn:microsoft.com/office/officeart/2005/8/layout/radial1"/>
    <dgm:cxn modelId="{7597CF9E-E90F-4C01-8C86-C3EB9F0F4C80}" type="presParOf" srcId="{ABAD10E9-8D23-442E-A4F9-A4F68B91B5CF}" destId="{5F69BEFC-8839-42BB-A3A2-2C923B87017B}" srcOrd="3" destOrd="0" presId="urn:microsoft.com/office/officeart/2005/8/layout/radial1"/>
    <dgm:cxn modelId="{86C35D13-18E1-4216-8153-79BF0598C59C}" type="presParOf" srcId="{5F69BEFC-8839-42BB-A3A2-2C923B87017B}" destId="{17BA788B-D890-49F3-8E3F-D50208436F3C}" srcOrd="0" destOrd="0" presId="urn:microsoft.com/office/officeart/2005/8/layout/radial1"/>
    <dgm:cxn modelId="{879814C4-FCE1-457A-89E5-A1B4A3D48B45}" type="presParOf" srcId="{ABAD10E9-8D23-442E-A4F9-A4F68B91B5CF}" destId="{84892952-BE63-4052-BA1B-294626373FFC}" srcOrd="4" destOrd="0" presId="urn:microsoft.com/office/officeart/2005/8/layout/radial1"/>
    <dgm:cxn modelId="{F0CF9DC7-D6AD-4C50-B136-E19547EBAB6C}" type="presParOf" srcId="{ABAD10E9-8D23-442E-A4F9-A4F68B91B5CF}" destId="{B437B5D2-B227-462C-B3D3-92B2FA02DC41}" srcOrd="5" destOrd="0" presId="urn:microsoft.com/office/officeart/2005/8/layout/radial1"/>
    <dgm:cxn modelId="{67199F4D-165A-4EC5-A2E8-00BE0D48BEB6}" type="presParOf" srcId="{B437B5D2-B227-462C-B3D3-92B2FA02DC41}" destId="{FA710AFB-CC9A-46F4-8C6A-08B506726D96}" srcOrd="0" destOrd="0" presId="urn:microsoft.com/office/officeart/2005/8/layout/radial1"/>
    <dgm:cxn modelId="{C0415326-2950-4488-9334-556B02DDAFA4}" type="presParOf" srcId="{ABAD10E9-8D23-442E-A4F9-A4F68B91B5CF}" destId="{9B9A7C8E-425F-4534-92A3-4CC189ED8C73}" srcOrd="6" destOrd="0" presId="urn:microsoft.com/office/officeart/2005/8/layout/radial1"/>
    <dgm:cxn modelId="{516BD85F-DB21-4319-8322-44738121D758}" type="presParOf" srcId="{ABAD10E9-8D23-442E-A4F9-A4F68B91B5CF}" destId="{F083F18F-801C-4B96-B678-75C9916A47CB}" srcOrd="7" destOrd="0" presId="urn:microsoft.com/office/officeart/2005/8/layout/radial1"/>
    <dgm:cxn modelId="{502371C7-FF1F-422B-A8BA-B86ECA6CA10B}" type="presParOf" srcId="{F083F18F-801C-4B96-B678-75C9916A47CB}" destId="{F380D9AB-6FB0-4EA5-B4EE-E0B94EA19751}" srcOrd="0" destOrd="0" presId="urn:microsoft.com/office/officeart/2005/8/layout/radial1"/>
    <dgm:cxn modelId="{953F2292-0838-4631-8153-F52C008C4F98}" type="presParOf" srcId="{ABAD10E9-8D23-442E-A4F9-A4F68B91B5CF}" destId="{45A45E65-0819-4153-BC04-B653FEF0453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289D70-1998-42ED-924D-FDA47B228314}">
      <dsp:nvSpPr>
        <dsp:cNvPr id="0" name=""/>
        <dsp:cNvSpPr/>
      </dsp:nvSpPr>
      <dsp:spPr>
        <a:xfrm>
          <a:off x="4051142" y="1618747"/>
          <a:ext cx="3080767" cy="2385678"/>
        </a:xfrm>
        <a:prstGeom prst="ellipse">
          <a:avLst/>
        </a:prstGeom>
        <a:solidFill>
          <a:schemeClr val="tx1">
            <a:lumMod val="85000"/>
            <a:lumOff val="1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Текстоцентрический</a:t>
          </a:r>
          <a:r>
            <a:rPr lang="ru-RU" sz="2400" kern="1200" dirty="0" smtClean="0"/>
            <a:t> подход</a:t>
          </a:r>
          <a:endParaRPr lang="ru-RU" sz="2400" kern="1200" dirty="0"/>
        </a:p>
      </dsp:txBody>
      <dsp:txXfrm>
        <a:off x="4051142" y="1618747"/>
        <a:ext cx="3080767" cy="2385678"/>
      </dsp:txXfrm>
    </dsp:sp>
    <dsp:sp modelId="{15BA5704-CC24-4CB3-9753-655E111EC4AF}">
      <dsp:nvSpPr>
        <dsp:cNvPr id="0" name=""/>
        <dsp:cNvSpPr/>
      </dsp:nvSpPr>
      <dsp:spPr>
        <a:xfrm rot="16176145">
          <a:off x="5522206" y="1267189"/>
          <a:ext cx="120552" cy="4825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176145">
        <a:off x="5522206" y="1267189"/>
        <a:ext cx="120552" cy="482522"/>
      </dsp:txXfrm>
    </dsp:sp>
    <dsp:sp modelId="{143885EC-47CE-46CD-9532-17D6821A5E47}">
      <dsp:nvSpPr>
        <dsp:cNvPr id="0" name=""/>
        <dsp:cNvSpPr/>
      </dsp:nvSpPr>
      <dsp:spPr>
        <a:xfrm>
          <a:off x="4356303" y="-27866"/>
          <a:ext cx="2440885" cy="1419185"/>
        </a:xfrm>
        <a:prstGeom prst="ellipse">
          <a:avLst/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Сопоставление</a:t>
          </a: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4356303" y="-27866"/>
        <a:ext cx="2440885" cy="1419185"/>
      </dsp:txXfrm>
    </dsp:sp>
    <dsp:sp modelId="{A92F07E8-24BE-42A8-836F-4A3980E70C8A}">
      <dsp:nvSpPr>
        <dsp:cNvPr id="0" name=""/>
        <dsp:cNvSpPr/>
      </dsp:nvSpPr>
      <dsp:spPr>
        <a:xfrm rot="20443289">
          <a:off x="7093392" y="1997877"/>
          <a:ext cx="269512" cy="4825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0443289">
        <a:off x="7093392" y="1997877"/>
        <a:ext cx="269512" cy="482522"/>
      </dsp:txXfrm>
    </dsp:sp>
    <dsp:sp modelId="{AC1988B1-6F58-4DCB-8459-ED8C20F66858}">
      <dsp:nvSpPr>
        <dsp:cNvPr id="0" name=""/>
        <dsp:cNvSpPr/>
      </dsp:nvSpPr>
      <dsp:spPr>
        <a:xfrm>
          <a:off x="7293443" y="952351"/>
          <a:ext cx="2664931" cy="1595774"/>
        </a:xfrm>
        <a:prstGeom prst="ellipse">
          <a:avLst/>
        </a:prstGeom>
        <a:solidFill>
          <a:schemeClr val="accent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Систематизация </a:t>
          </a:r>
          <a:endParaRPr lang="ru-RU" sz="1600" kern="1200" dirty="0"/>
        </a:p>
      </dsp:txBody>
      <dsp:txXfrm>
        <a:off x="7293443" y="952351"/>
        <a:ext cx="2664931" cy="1595774"/>
      </dsp:txXfrm>
    </dsp:sp>
    <dsp:sp modelId="{3B484CAE-90C2-46B8-B903-28759C534F7A}">
      <dsp:nvSpPr>
        <dsp:cNvPr id="0" name=""/>
        <dsp:cNvSpPr/>
      </dsp:nvSpPr>
      <dsp:spPr>
        <a:xfrm rot="9135786">
          <a:off x="4065743" y="3322169"/>
          <a:ext cx="191938" cy="4825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9135786">
        <a:off x="4065743" y="3322169"/>
        <a:ext cx="191938" cy="482522"/>
      </dsp:txXfrm>
    </dsp:sp>
    <dsp:sp modelId="{7E0E59C9-7A72-40E0-B314-2C11F4A2AECC}">
      <dsp:nvSpPr>
        <dsp:cNvPr id="0" name=""/>
        <dsp:cNvSpPr/>
      </dsp:nvSpPr>
      <dsp:spPr>
        <a:xfrm>
          <a:off x="1771132" y="3383197"/>
          <a:ext cx="2533671" cy="1542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Выделение нужной информации</a:t>
          </a:r>
          <a:endParaRPr lang="ru-RU" sz="1400" kern="1200" dirty="0"/>
        </a:p>
      </dsp:txBody>
      <dsp:txXfrm>
        <a:off x="1771132" y="3383197"/>
        <a:ext cx="2533671" cy="1542271"/>
      </dsp:txXfrm>
    </dsp:sp>
    <dsp:sp modelId="{7D09C4EE-F61C-430F-9F11-085EDA4690AF}">
      <dsp:nvSpPr>
        <dsp:cNvPr id="0" name=""/>
        <dsp:cNvSpPr/>
      </dsp:nvSpPr>
      <dsp:spPr>
        <a:xfrm rot="12032544">
          <a:off x="3763915" y="1946367"/>
          <a:ext cx="325034" cy="4825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2032544">
        <a:off x="3763915" y="1946367"/>
        <a:ext cx="325034" cy="482522"/>
      </dsp:txXfrm>
    </dsp:sp>
    <dsp:sp modelId="{55EC01F2-344B-4184-A2B1-2953B9648FEE}">
      <dsp:nvSpPr>
        <dsp:cNvPr id="0" name=""/>
        <dsp:cNvSpPr/>
      </dsp:nvSpPr>
      <dsp:spPr>
        <a:xfrm>
          <a:off x="1351519" y="978229"/>
          <a:ext cx="2482254" cy="1419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Поиск информации</a:t>
          </a:r>
          <a:endParaRPr lang="ru-RU" sz="1800" kern="1200" dirty="0"/>
        </a:p>
      </dsp:txBody>
      <dsp:txXfrm>
        <a:off x="1351519" y="978229"/>
        <a:ext cx="2482254" cy="1419185"/>
      </dsp:txXfrm>
    </dsp:sp>
    <dsp:sp modelId="{E6E0A0E8-BACA-4811-A7E2-7F7E78633DC7}">
      <dsp:nvSpPr>
        <dsp:cNvPr id="0" name=""/>
        <dsp:cNvSpPr/>
      </dsp:nvSpPr>
      <dsp:spPr>
        <a:xfrm rot="1626395">
          <a:off x="6923034" y="3289706"/>
          <a:ext cx="147773" cy="4825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6395">
        <a:off x="6923034" y="3289706"/>
        <a:ext cx="147773" cy="482522"/>
      </dsp:txXfrm>
    </dsp:sp>
    <dsp:sp modelId="{866767D7-D96B-44EA-A1DD-DE4F40BAF423}">
      <dsp:nvSpPr>
        <dsp:cNvPr id="0" name=""/>
        <dsp:cNvSpPr/>
      </dsp:nvSpPr>
      <dsp:spPr>
        <a:xfrm>
          <a:off x="6825274" y="3266664"/>
          <a:ext cx="2738516" cy="175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Использование данной информации для объяснения, обоснования утверждений</a:t>
          </a:r>
          <a:endParaRPr lang="ru-RU" sz="1400" kern="1200" dirty="0"/>
        </a:p>
      </dsp:txBody>
      <dsp:txXfrm>
        <a:off x="6825274" y="3266664"/>
        <a:ext cx="2738516" cy="17546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E8EC55-BCC0-4EAD-93BF-1D2BF1A54A1F}">
      <dsp:nvSpPr>
        <dsp:cNvPr id="0" name=""/>
        <dsp:cNvSpPr/>
      </dsp:nvSpPr>
      <dsp:spPr>
        <a:xfrm>
          <a:off x="3402379" y="1259813"/>
          <a:ext cx="1932779" cy="1889462"/>
        </a:xfrm>
        <a:prstGeom prst="ellipse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Подготовка к работе над сочинением 9.3</a:t>
          </a:r>
          <a:endParaRPr lang="ru-RU" sz="1600" kern="1200" dirty="0"/>
        </a:p>
      </dsp:txBody>
      <dsp:txXfrm>
        <a:off x="3402379" y="1259813"/>
        <a:ext cx="1932779" cy="1889462"/>
      </dsp:txXfrm>
    </dsp:sp>
    <dsp:sp modelId="{3C3DE436-E5E9-4774-98B7-54592973CAD5}">
      <dsp:nvSpPr>
        <dsp:cNvPr id="0" name=""/>
        <dsp:cNvSpPr/>
      </dsp:nvSpPr>
      <dsp:spPr>
        <a:xfrm rot="16200000">
          <a:off x="4354411" y="1233203"/>
          <a:ext cx="28716" cy="24504"/>
        </a:xfrm>
        <a:custGeom>
          <a:avLst/>
          <a:gdLst/>
          <a:ahLst/>
          <a:cxnLst/>
          <a:rect l="0" t="0" r="0" b="0"/>
          <a:pathLst>
            <a:path>
              <a:moveTo>
                <a:pt x="0" y="12252"/>
              </a:moveTo>
              <a:lnTo>
                <a:pt x="28716" y="12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368051" y="1244737"/>
        <a:ext cx="1435" cy="1435"/>
      </dsp:txXfrm>
    </dsp:sp>
    <dsp:sp modelId="{4055DC1A-D34E-447D-AE75-31BF9C4D43AE}">
      <dsp:nvSpPr>
        <dsp:cNvPr id="0" name=""/>
        <dsp:cNvSpPr/>
      </dsp:nvSpPr>
      <dsp:spPr>
        <a:xfrm>
          <a:off x="3137671" y="17398"/>
          <a:ext cx="2462194" cy="121369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Речевые клише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137671" y="17398"/>
        <a:ext cx="2462194" cy="1213698"/>
      </dsp:txXfrm>
    </dsp:sp>
    <dsp:sp modelId="{5F69BEFC-8839-42BB-A3A2-2C923B87017B}">
      <dsp:nvSpPr>
        <dsp:cNvPr id="0" name=""/>
        <dsp:cNvSpPr/>
      </dsp:nvSpPr>
      <dsp:spPr>
        <a:xfrm rot="53757">
          <a:off x="5334996" y="2212313"/>
          <a:ext cx="628044" cy="24504"/>
        </a:xfrm>
        <a:custGeom>
          <a:avLst/>
          <a:gdLst/>
          <a:ahLst/>
          <a:cxnLst/>
          <a:rect l="0" t="0" r="0" b="0"/>
          <a:pathLst>
            <a:path>
              <a:moveTo>
                <a:pt x="0" y="12252"/>
              </a:moveTo>
              <a:lnTo>
                <a:pt x="628044" y="12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757">
        <a:off x="5633317" y="2208864"/>
        <a:ext cx="31402" cy="31402"/>
      </dsp:txXfrm>
    </dsp:sp>
    <dsp:sp modelId="{84892952-BE63-4052-BA1B-294626373FFC}">
      <dsp:nvSpPr>
        <dsp:cNvPr id="0" name=""/>
        <dsp:cNvSpPr/>
      </dsp:nvSpPr>
      <dsp:spPr>
        <a:xfrm>
          <a:off x="5962600" y="1388610"/>
          <a:ext cx="2694241" cy="172385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Словарик понятий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962600" y="1388610"/>
        <a:ext cx="2694241" cy="1723852"/>
      </dsp:txXfrm>
    </dsp:sp>
    <dsp:sp modelId="{B437B5D2-B227-462C-B3D3-92B2FA02DC41}">
      <dsp:nvSpPr>
        <dsp:cNvPr id="0" name=""/>
        <dsp:cNvSpPr/>
      </dsp:nvSpPr>
      <dsp:spPr>
        <a:xfrm rot="5400000">
          <a:off x="4345711" y="3160080"/>
          <a:ext cx="46114" cy="24504"/>
        </a:xfrm>
        <a:custGeom>
          <a:avLst/>
          <a:gdLst/>
          <a:ahLst/>
          <a:cxnLst/>
          <a:rect l="0" t="0" r="0" b="0"/>
          <a:pathLst>
            <a:path>
              <a:moveTo>
                <a:pt x="0" y="12252"/>
              </a:moveTo>
              <a:lnTo>
                <a:pt x="46114" y="12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367616" y="3171179"/>
        <a:ext cx="2305" cy="2305"/>
      </dsp:txXfrm>
    </dsp:sp>
    <dsp:sp modelId="{9B9A7C8E-425F-4534-92A3-4CC189ED8C73}">
      <dsp:nvSpPr>
        <dsp:cNvPr id="0" name=""/>
        <dsp:cNvSpPr/>
      </dsp:nvSpPr>
      <dsp:spPr>
        <a:xfrm>
          <a:off x="3208066" y="3195390"/>
          <a:ext cx="2321405" cy="1213698"/>
        </a:xfrm>
        <a:prstGeom prst="ellipse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Упрощенный вариант примеров-клише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208066" y="3195390"/>
        <a:ext cx="2321405" cy="1213698"/>
      </dsp:txXfrm>
    </dsp:sp>
    <dsp:sp modelId="{F083F18F-801C-4B96-B678-75C9916A47CB}">
      <dsp:nvSpPr>
        <dsp:cNvPr id="0" name=""/>
        <dsp:cNvSpPr/>
      </dsp:nvSpPr>
      <dsp:spPr>
        <a:xfrm rot="10822626">
          <a:off x="2743213" y="2183762"/>
          <a:ext cx="659195" cy="24504"/>
        </a:xfrm>
        <a:custGeom>
          <a:avLst/>
          <a:gdLst/>
          <a:ahLst/>
          <a:cxnLst/>
          <a:rect l="0" t="0" r="0" b="0"/>
          <a:pathLst>
            <a:path>
              <a:moveTo>
                <a:pt x="0" y="12252"/>
              </a:moveTo>
              <a:lnTo>
                <a:pt x="659195" y="12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22626">
        <a:off x="3056331" y="2179534"/>
        <a:ext cx="32959" cy="32959"/>
      </dsp:txXfrm>
    </dsp:sp>
    <dsp:sp modelId="{45A45E65-0819-4153-BC04-B653FEF0453B}">
      <dsp:nvSpPr>
        <dsp:cNvPr id="0" name=""/>
        <dsp:cNvSpPr/>
      </dsp:nvSpPr>
      <dsp:spPr>
        <a:xfrm>
          <a:off x="404767" y="1462245"/>
          <a:ext cx="2338518" cy="1447809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Изучение структуры сочинения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04767" y="1462245"/>
        <a:ext cx="2338518" cy="1447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663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99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845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740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0920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274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96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681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27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25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7419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438179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38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88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88647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80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508F-45E7-4E55-870B-0DE3760583AE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91ABB3-10F2-420E-B5AD-9A5C80070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92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ОГЭ по русскому языку в полиэтнических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Борисова С. Г.</a:t>
            </a:r>
            <a:br>
              <a:rPr lang="ru-RU" dirty="0" smtClean="0"/>
            </a:br>
            <a:r>
              <a:rPr lang="ru-RU" dirty="0" smtClean="0"/>
              <a:t>г. Королёв, МБОУ СОШ №3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2048" y="4843430"/>
            <a:ext cx="1883981" cy="188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044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третьей </a:t>
            </a:r>
            <a:r>
              <a:rPr lang="ru-RU" dirty="0" err="1" smtClean="0"/>
              <a:t>микротемой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3480" y="1325880"/>
            <a:ext cx="10331132" cy="458534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Работу над сжатием </a:t>
            </a:r>
            <a:r>
              <a:rPr lang="ru-RU" dirty="0" smtClean="0">
                <a:solidFill>
                  <a:srgbClr val="C00000"/>
                </a:solidFill>
              </a:rPr>
              <a:t>трет</a:t>
            </a:r>
            <a:r>
              <a:rPr lang="ru-RU" dirty="0" smtClean="0">
                <a:solidFill>
                  <a:srgbClr val="C00000"/>
                </a:solidFill>
              </a:rPr>
              <a:t>ь</a:t>
            </a:r>
            <a:r>
              <a:rPr lang="ru-RU" dirty="0" smtClean="0">
                <a:solidFill>
                  <a:srgbClr val="C00000"/>
                </a:solidFill>
              </a:rPr>
              <a:t>ей </a:t>
            </a:r>
            <a:r>
              <a:rPr lang="ru-RU" dirty="0" err="1" smtClean="0">
                <a:solidFill>
                  <a:srgbClr val="C00000"/>
                </a:solidFill>
              </a:rPr>
              <a:t>микротемы</a:t>
            </a:r>
            <a:r>
              <a:rPr lang="ru-RU" dirty="0" smtClean="0">
                <a:solidFill>
                  <a:srgbClr val="C00000"/>
                </a:solidFill>
              </a:rPr>
              <a:t> ребята могут попробовать сделать самостоятельно, но под руководством учителя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(9)Вот мы взяли в руки книгу. (10)Что происходит в нашей душе? (11)С каждой прочитанной книгой</a:t>
            </a:r>
            <a:r>
              <a:rPr lang="ru-RU" dirty="0" smtClean="0">
                <a:solidFill>
                  <a:srgbClr val="FF0000"/>
                </a:solidFill>
              </a:rPr>
              <a:t>, распахивающей перед нами кладовые мыслей и чувств, мы</a:t>
            </a:r>
            <a:r>
              <a:rPr lang="ru-RU" dirty="0" smtClean="0"/>
              <a:t> становимся другими. (12)С помощью литературы человек становится человеком. (13)Неслучайно книгу называют учителем и учебником жизни.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В данной </a:t>
            </a:r>
            <a:r>
              <a:rPr lang="ru-RU" u="sng" dirty="0" err="1" smtClean="0"/>
              <a:t>микротеме</a:t>
            </a:r>
            <a:r>
              <a:rPr lang="ru-RU" u="sng" dirty="0" smtClean="0"/>
              <a:t> можно использовать  объединение двух предложений (11,12) в одно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После сжатия </a:t>
            </a:r>
            <a:r>
              <a:rPr lang="ru-RU" dirty="0" err="1" smtClean="0"/>
              <a:t>микротемы</a:t>
            </a:r>
            <a:r>
              <a:rPr lang="ru-RU" dirty="0" smtClean="0"/>
              <a:t> получился следующий текст: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C00000"/>
                </a:solidFill>
              </a:rPr>
              <a:t>Вот мы взяли в руки книгу. Что происходит в нашей душе? С каждой прочитанной книгой мы становимся другими людьми. Неслучайно книгу называют учителем и учебником жизни.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199" y="624110"/>
            <a:ext cx="9904413" cy="12808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Итак, у нас получился сжатый текст. Отредактируем его, убрав речевые ошибки, чаще всего связанные с неоправданным повтором, уберём лишние слова, без которых можно обойтись,  и лишь после этого  подсчитаем слова: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0640" y="2133600"/>
            <a:ext cx="10193972" cy="42976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Черновик</a:t>
            </a:r>
          </a:p>
          <a:p>
            <a:pPr>
              <a:buNone/>
            </a:pPr>
            <a:r>
              <a:rPr lang="ru-RU" dirty="0" smtClean="0"/>
              <a:t>Нет ни одной проблемы, которая уже не была бы отражена в мировой литературе. Чувства человека, поиски смысла жизни –всё это было кем-то передумано  и запечатлено на страницах книг. </a:t>
            </a:r>
          </a:p>
          <a:p>
            <a:pPr>
              <a:buNone/>
            </a:pPr>
            <a:r>
              <a:rPr lang="ru-RU" dirty="0" smtClean="0"/>
              <a:t> Литература, расширяет взгляд внутренний опыт и взгляд на жизнь. В детские годы мы читаем сказки и приключения, чтобы пережить азарт поиска. Но наступает час, когда мы испытываем потребность открыть книгу, чтобы с её помощью углубиться в себя. Мы ищем в книге собеседника, учителя.</a:t>
            </a:r>
          </a:p>
          <a:p>
            <a:pPr>
              <a:buNone/>
            </a:pPr>
            <a:r>
              <a:rPr lang="ru-RU" dirty="0" smtClean="0"/>
              <a:t> Вот мы взяли в руки книгу. Что происходит в нашей душе? С каждой прочитанной книгой мы становимся другими людьми. Неслучайно книгу называют учителем и учебником жизни.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Сжатый текст. Завершение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728158"/>
            <a:ext cx="10176144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Нет таких проблем, которые   не  отражены в  мировой литературе. Чувства человека, поиски смысла жизни – всё это было кем-то передумано  и запечатлено на страницах книг. </a:t>
            </a:r>
          </a:p>
          <a:p>
            <a:pPr>
              <a:buNone/>
            </a:pPr>
            <a:r>
              <a:rPr lang="ru-RU" dirty="0" smtClean="0"/>
              <a:t> Литература расширяет  внутренний опыт и взгляд на жизнь. В детстве мы читаем сказки и приключения, чтобы пережить азарт поиска. Но наступает час, когда  испытываем потребность открыть книгу, чтобы с её помощью углубиться в себя. Мы ищем в книге собеседника, учителя.</a:t>
            </a:r>
          </a:p>
          <a:p>
            <a:pPr>
              <a:buNone/>
            </a:pPr>
            <a:r>
              <a:rPr lang="ru-RU" dirty="0" smtClean="0"/>
              <a:t> Вот мы взяли в руки книгу. Что происходит в нашей душе? С каждой прочитанной книгой мы становимся другими людьми. Неслучайно книгу называют  учебником жизни. (</a:t>
            </a:r>
            <a:r>
              <a:rPr lang="ru-RU" dirty="0" smtClean="0">
                <a:solidFill>
                  <a:srgbClr val="C00000"/>
                </a:solidFill>
              </a:rPr>
              <a:t>88</a:t>
            </a:r>
            <a:r>
              <a:rPr lang="ru-RU" dirty="0" smtClean="0"/>
              <a:t> слов)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Тренировка умения слушать, выбирать и сопоставлять информаци</a:t>
            </a:r>
            <a:r>
              <a:rPr lang="ru-RU" dirty="0"/>
              <a:t>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1766" y="2133600"/>
            <a:ext cx="9882846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Разминка</a:t>
            </a:r>
          </a:p>
          <a:p>
            <a:r>
              <a:rPr lang="ru-RU" sz="2400" dirty="0" smtClean="0"/>
              <a:t>1. Барабан, трусость, пчела, наша страна, пожар, Москва, в горах, железо и золото, мальчик, грязь, в комнате</a:t>
            </a:r>
          </a:p>
          <a:p>
            <a:endParaRPr lang="ru-RU" sz="2400" dirty="0"/>
          </a:p>
          <a:p>
            <a:r>
              <a:rPr lang="ru-RU" sz="2400" dirty="0" smtClean="0"/>
              <a:t>2. Очень жарко, села на цветок, восход солнца, металлы, принес книгу, причина болезни, произошел на фабрике, передовое государство, древний город, отвратительное качество, висел на стене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09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на увеличение слов во фразе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347" y="2133600"/>
            <a:ext cx="10150265" cy="377762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Доброта – это качество человека…</a:t>
            </a:r>
          </a:p>
          <a:p>
            <a:r>
              <a:rPr lang="ru-RU" sz="2400" dirty="0" smtClean="0"/>
              <a:t>Доброта – это качество человека, которое проявляется в заботливом отношении к другим…</a:t>
            </a:r>
          </a:p>
          <a:p>
            <a:r>
              <a:rPr lang="ru-RU" sz="2400" dirty="0"/>
              <a:t>Доброта – это качество человека, которое проявляется в заботливом отношении к </a:t>
            </a:r>
            <a:r>
              <a:rPr lang="ru-RU" sz="2400" dirty="0" smtClean="0"/>
              <a:t>другим, в стремлении оказать другому человеку помощь…</a:t>
            </a:r>
          </a:p>
          <a:p>
            <a:r>
              <a:rPr lang="ru-RU" sz="2400" dirty="0"/>
              <a:t>Доброта – это качество человека, которое проявляется в заботливом отношении к другим, в стремлении оказать другому человеку </a:t>
            </a:r>
            <a:r>
              <a:rPr lang="ru-RU" sz="2400" dirty="0" smtClean="0"/>
              <a:t>помощь, в душевном расположении к кому-либо…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5364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важно помнить!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0120" y="1417320"/>
            <a:ext cx="10544492" cy="4493902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dirty="0" smtClean="0"/>
              <a:t>Работу по подготовке </a:t>
            </a:r>
            <a:r>
              <a:rPr lang="ru-RU" dirty="0" err="1" smtClean="0"/>
              <a:t>инофонов</a:t>
            </a:r>
            <a:r>
              <a:rPr lang="ru-RU" dirty="0" smtClean="0"/>
              <a:t> к ОГЭ поздно начинать в 9 классе! Сегодня, благодаря банку данных, у нас есть тексты изложений, предлагаемые на экзамене. Целесообразно каждому </a:t>
            </a:r>
            <a:r>
              <a:rPr lang="ru-RU" dirty="0" err="1" smtClean="0"/>
              <a:t>ребёнку-инофону</a:t>
            </a:r>
            <a:r>
              <a:rPr lang="ru-RU" dirty="0" smtClean="0"/>
              <a:t> иметь тетрадь, где он в течение двух лет будет сжимать конкретные экзаменационные тексты и запоминать их. </a:t>
            </a:r>
          </a:p>
          <a:p>
            <a:pPr>
              <a:buAutoNum type="arabicPeriod"/>
            </a:pPr>
            <a:r>
              <a:rPr lang="ru-RU" dirty="0" smtClean="0"/>
              <a:t>Эффективна работа по подготовке к написанию сжатого изложение или сочинения в группе, включающей носителей языка .</a:t>
            </a:r>
          </a:p>
          <a:p>
            <a:pPr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Инофоны</a:t>
            </a:r>
            <a:r>
              <a:rPr lang="ru-RU" dirty="0" smtClean="0"/>
              <a:t> и слабые учащиеся лучше справляются с изложением, если во время чтения текста максимально записывают его на черновике, создавая сначала подробный текст, а потом его сжимая до нужного объёма.</a:t>
            </a:r>
          </a:p>
          <a:p>
            <a:pPr>
              <a:buFont typeface="Wingdings 3" charset="2"/>
              <a:buAutoNum type="arabicPeriod"/>
            </a:pPr>
            <a:r>
              <a:rPr lang="ru-RU" dirty="0" smtClean="0"/>
              <a:t>Из всех существующих приемов сжатия текста  понятным и доступным для </a:t>
            </a:r>
            <a:r>
              <a:rPr lang="ru-RU" dirty="0" err="1" smtClean="0"/>
              <a:t>детей-инофонов</a:t>
            </a:r>
            <a:r>
              <a:rPr lang="ru-RU" dirty="0" smtClean="0"/>
              <a:t> является </a:t>
            </a:r>
            <a:r>
              <a:rPr lang="ru-RU" b="1" dirty="0" smtClean="0"/>
              <a:t>прием исключения.</a:t>
            </a:r>
            <a:r>
              <a:rPr lang="ru-RU" dirty="0" smtClean="0"/>
              <a:t> Такие приемы как обобщение и упрощение вызывают у </a:t>
            </a:r>
            <a:r>
              <a:rPr lang="ru-RU" dirty="0" err="1" smtClean="0"/>
              <a:t>инофонов</a:t>
            </a:r>
            <a:r>
              <a:rPr lang="ru-RU" dirty="0" smtClean="0"/>
              <a:t> трудности, ошибки.</a:t>
            </a:r>
          </a:p>
          <a:p>
            <a:pPr lvl="0">
              <a:buFont typeface="Wingdings 3" charset="2"/>
              <a:buAutoNum type="arabicPeriod"/>
            </a:pPr>
            <a:r>
              <a:rPr lang="ru-RU" dirty="0" smtClean="0"/>
              <a:t>Из речевых ошибок </a:t>
            </a:r>
            <a:r>
              <a:rPr lang="ru-RU" dirty="0" err="1" smtClean="0"/>
              <a:t>дети-инофоны</a:t>
            </a:r>
            <a:r>
              <a:rPr lang="ru-RU" dirty="0" smtClean="0"/>
              <a:t> способны увидеть и исправить только одну – неоправданный повтор слов.</a:t>
            </a:r>
          </a:p>
          <a:p>
            <a:pPr>
              <a:buFont typeface="Wingdings 3" charset="2"/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важно помнить!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устранения орфографических ошибок </a:t>
            </a:r>
            <a:r>
              <a:rPr lang="ru-RU" dirty="0" err="1" smtClean="0"/>
              <a:t>инофонам</a:t>
            </a:r>
            <a:r>
              <a:rPr lang="ru-RU" dirty="0" smtClean="0"/>
              <a:t> рекомендуется       обязательно проверять свой текст по орфографическому словарю, которым можно пользоваться с первой минуты экзамена. Это возможность исправить хоть какие-то ошибки и повысить результат.</a:t>
            </a:r>
          </a:p>
          <a:p>
            <a:r>
              <a:rPr lang="ru-RU" b="1" u="sng" dirty="0" smtClean="0"/>
              <a:t>Что касается пунктуационных ошибок, выход один – требовать  составлять только простые предложения.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Сочинение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9056344"/>
              </p:ext>
            </p:extLst>
          </p:nvPr>
        </p:nvGraphicFramePr>
        <p:xfrm>
          <a:off x="1729992" y="2117834"/>
          <a:ext cx="8915400" cy="4409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5286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Предварительные подготовительные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Проанализировать сочинение-образец</a:t>
            </a:r>
          </a:p>
          <a:p>
            <a:r>
              <a:rPr lang="ru-RU" sz="2800" dirty="0" smtClean="0"/>
              <a:t>Выделить в нем структурные элементы рассуждения</a:t>
            </a:r>
          </a:p>
          <a:p>
            <a:r>
              <a:rPr lang="ru-RU" sz="2800" dirty="0" smtClean="0"/>
              <a:t>Запомнить их последовательность</a:t>
            </a:r>
          </a:p>
          <a:p>
            <a:r>
              <a:rPr lang="ru-RU" sz="2800" dirty="0" smtClean="0"/>
              <a:t>Обратить внимание на слова-сигналы (я думаю…, во-первых…, во-вторых…, таким образом…)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5546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для подготовки к написанию сочинения-рассуждения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Ответить на какой-либо вопрос, используя структуру рассуждения</a:t>
            </a:r>
          </a:p>
          <a:p>
            <a:r>
              <a:rPr lang="ru-RU" dirty="0" smtClean="0"/>
              <a:t>Передать высказанную мысль по-другому (использовать другие слова, другие синтаксические конструкции)</a:t>
            </a:r>
          </a:p>
          <a:p>
            <a:r>
              <a:rPr lang="ru-RU" dirty="0" smtClean="0"/>
              <a:t>Добавить к высказыванию факты, примеры</a:t>
            </a:r>
          </a:p>
          <a:p>
            <a:r>
              <a:rPr lang="ru-RU" dirty="0" smtClean="0"/>
              <a:t>Найти в предлагаемом тексте предложения, которые можно использовать для примеров, вывода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205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1189" y="1581509"/>
            <a:ext cx="8915400" cy="3777622"/>
          </a:xfrm>
        </p:spPr>
        <p:txBody>
          <a:bodyPr/>
          <a:lstStyle/>
          <a:p>
            <a:r>
              <a:rPr lang="ru-RU" sz="3200" dirty="0" smtClean="0"/>
              <a:t>Дифференцированный подход</a:t>
            </a:r>
          </a:p>
          <a:p>
            <a:r>
              <a:rPr lang="ru-RU" sz="3200" dirty="0" smtClean="0"/>
              <a:t>Внеурочные занятия</a:t>
            </a:r>
          </a:p>
          <a:p>
            <a:r>
              <a:rPr lang="ru-RU" sz="3200" dirty="0" smtClean="0"/>
              <a:t>Корректирование форм и приемов работы</a:t>
            </a:r>
          </a:p>
          <a:p>
            <a:r>
              <a:rPr lang="ru-RU" sz="3200" dirty="0" smtClean="0"/>
              <a:t>Корректирование учебного материала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8340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 над сочинением.</a:t>
            </a:r>
            <a:br>
              <a:rPr lang="ru-RU" dirty="0" smtClean="0"/>
            </a:br>
            <a:r>
              <a:rPr lang="ru-RU" dirty="0" smtClean="0"/>
              <a:t>Памятка.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Внимательно прочитай текст</a:t>
            </a:r>
          </a:p>
          <a:p>
            <a:r>
              <a:rPr lang="ru-RU" dirty="0" smtClean="0"/>
              <a:t>Ответь на вопрос: о каком нравственном понятии идёт речь?</a:t>
            </a:r>
          </a:p>
          <a:p>
            <a:r>
              <a:rPr lang="ru-RU" dirty="0" smtClean="0"/>
              <a:t>Подумай, как ты можешь сформулировать определение данного нравственного понятия. Сформулируй определение на своем родном языке, поясни его (комментарий) и переведи на русский язык</a:t>
            </a:r>
          </a:p>
          <a:p>
            <a:r>
              <a:rPr lang="ru-RU" dirty="0" smtClean="0"/>
              <a:t>Найди в тексте предложения, в которых говорится об этом нравственном понятии (обрати внимание на задание к сочинению 9.2)</a:t>
            </a:r>
          </a:p>
          <a:p>
            <a:r>
              <a:rPr lang="ru-RU" dirty="0" smtClean="0"/>
              <a:t>Цитируя пример, укажи номер предложения и поясни его</a:t>
            </a:r>
          </a:p>
          <a:p>
            <a:r>
              <a:rPr lang="ru-RU" dirty="0" smtClean="0"/>
              <a:t>Вспомни пример из жизненного (читательского) опыта, расскажи о нем</a:t>
            </a:r>
          </a:p>
          <a:p>
            <a:r>
              <a:rPr lang="ru-RU" dirty="0" smtClean="0"/>
              <a:t>Проверь, все ли части есть в сочинении (тезис, аргументы, </a:t>
            </a:r>
            <a:r>
              <a:rPr lang="ru-RU" dirty="0"/>
              <a:t>в</a:t>
            </a:r>
            <a:r>
              <a:rPr lang="ru-RU" dirty="0" smtClean="0"/>
              <a:t>ывод)</a:t>
            </a:r>
          </a:p>
          <a:p>
            <a:r>
              <a:rPr lang="ru-RU" dirty="0" smtClean="0"/>
              <a:t>Проверь ошибки, пользуясь словарем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4706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72317"/>
            <a:ext cx="8911687" cy="1280890"/>
          </a:xfrm>
        </p:spPr>
        <p:txBody>
          <a:bodyPr/>
          <a:lstStyle/>
          <a:p>
            <a:r>
              <a:rPr lang="ru-RU" dirty="0" smtClean="0"/>
              <a:t>Речевые формулы для написания сочинения 9.3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3106342"/>
              </p:ext>
            </p:extLst>
          </p:nvPr>
        </p:nvGraphicFramePr>
        <p:xfrm>
          <a:off x="670034" y="1397876"/>
          <a:ext cx="11154104" cy="523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052"/>
                <a:gridCol w="5577052"/>
              </a:tblGrid>
              <a:tr h="3977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Традиционный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для учеников-</a:t>
                      </a:r>
                      <a:r>
                        <a:rPr lang="ru-RU" baseline="0" dirty="0" err="1" smtClean="0"/>
                        <a:t>инофонов</a:t>
                      </a:r>
                      <a:endParaRPr lang="ru-RU" dirty="0"/>
                    </a:p>
                  </a:txBody>
                  <a:tcPr/>
                </a:tc>
              </a:tr>
              <a:tr h="48389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(МЭНКП)</a:t>
                      </a:r>
                      <a:r>
                        <a:rPr lang="ru-RU" sz="1600" baseline="0" dirty="0" smtClean="0"/>
                        <a:t> – это …(собственное определение, которое и будет тезисом). От … многое зависит в жизни человека. Если (</a:t>
                      </a:r>
                      <a:r>
                        <a:rPr lang="ru-RU" sz="1600" baseline="0" dirty="0" err="1" smtClean="0"/>
                        <a:t>отрицат</a:t>
                      </a:r>
                      <a:r>
                        <a:rPr lang="ru-RU" sz="1600" baseline="0" dirty="0" smtClean="0"/>
                        <a:t>./положит. комментарий), то … (</a:t>
                      </a:r>
                      <a:r>
                        <a:rPr lang="ru-RU" sz="1600" baseline="0" dirty="0" err="1" smtClean="0"/>
                        <a:t>отрицат</a:t>
                      </a:r>
                      <a:r>
                        <a:rPr lang="ru-RU" sz="1600" baseline="0" dirty="0" smtClean="0"/>
                        <a:t>./положит. результат).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Замечательный пример … мы видим в тексте … (указываем автора). Главный герой … (что делает? как поступает?) (предложение №…)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В жизни тоже часто/нечасто нам приходится сталкиваться с … Например, … (свой пример или аргумент из литературного произведения, жизни известных людей и т.д.)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Получается, что … действительно (какое?) качество человека. Оно (он, она), делает человека …(каким? как влияет? и т.д.).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такое</a:t>
                      </a:r>
                      <a:r>
                        <a:rPr lang="ru-RU" baseline="0" dirty="0" smtClean="0"/>
                        <a:t> … (МЭНКП)? Многие/немногие задумываются над этим. Мне кажется, что…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 тексте …(ФИО автора) можно найти пример, подтверждающий мою мысль</a:t>
                      </a:r>
                      <a:r>
                        <a:rPr lang="en-US" baseline="0" dirty="0" smtClean="0"/>
                        <a:t>:</a:t>
                      </a:r>
                      <a:r>
                        <a:rPr lang="ru-RU" baseline="0" dirty="0" smtClean="0"/>
                        <a:t> … (предложение №…). Здесь очень хорошо показано, что (как)…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 жизни часто/нечасто можно столкнуться с подобным. … (свой аргумент). В этой ситуации видно, как проявляется…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Подводя итог моим рассуждениям, могу сказать, что (развернутый тезис). Полагаю, мне удалось объяснить значение слова «…», и приведенные примеры подтвердили это.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054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помнить!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7864" y="2133600"/>
            <a:ext cx="10046748" cy="37776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 err="1" smtClean="0"/>
              <a:t>детей-инофонов</a:t>
            </a:r>
            <a:r>
              <a:rPr lang="ru-RU" sz="2400" dirty="0" smtClean="0"/>
              <a:t>, как показывает практика, наиболее доступным и выполнимым  из части 3 является задание 9.3. Это объясняется тем, что к нему применим четкий алгоритм действий</a:t>
            </a:r>
          </a:p>
          <a:p>
            <a:pPr lvl="0"/>
            <a:r>
              <a:rPr lang="ru-RU" sz="2400" dirty="0" smtClean="0"/>
              <a:t>изучаем структуру создаваемого текста, используя образец готового сочинения;</a:t>
            </a:r>
          </a:p>
          <a:p>
            <a:pPr lvl="0"/>
            <a:r>
              <a:rPr lang="ru-RU" sz="2400" dirty="0" smtClean="0"/>
              <a:t>заучиваем таблицу речевых клише (дается в готовом виде).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5203" y="2198729"/>
            <a:ext cx="5699785" cy="128089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72146" y="4624552"/>
            <a:ext cx="2158486" cy="215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987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253" y="123778"/>
            <a:ext cx="8911687" cy="1280890"/>
          </a:xfrm>
        </p:spPr>
        <p:txBody>
          <a:bodyPr/>
          <a:lstStyle/>
          <a:p>
            <a:r>
              <a:rPr lang="ru-RU" dirty="0" err="1" smtClean="0"/>
              <a:t>Текстоцентрический</a:t>
            </a:r>
            <a:r>
              <a:rPr lang="ru-RU" dirty="0" smtClean="0"/>
              <a:t> подход как главный методический прием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0256049"/>
              </p:ext>
            </p:extLst>
          </p:nvPr>
        </p:nvGraphicFramePr>
        <p:xfrm>
          <a:off x="788722" y="1413989"/>
          <a:ext cx="11114690" cy="5021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3504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1" y="624110"/>
            <a:ext cx="9767252" cy="1006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подробного изложения, взятый из </a:t>
            </a:r>
            <a:r>
              <a:rPr lang="ru-RU" dirty="0" smtClean="0"/>
              <a:t>открытого </a:t>
            </a:r>
            <a:r>
              <a:rPr lang="ru-RU" dirty="0" smtClean="0"/>
              <a:t>банка заданий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5880" y="2133600"/>
            <a:ext cx="10178732" cy="437388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555"/>
              </a:spcAft>
            </a:pP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(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1)Нам лишь кажется, что, когда с нами что-то случается, это уникальное явление, единственное в своем роде. (2)На самом деле нет ни одной проблемы, которая уже не была бы отражена в мировой литературе. (3)Любовь, верность, ревность, измена, трусость, поиски смысла жизни — всё это уже когда-то кем-то было пережито, передумано, найдены причины, ответы и запечатлены на страницах художественной литературы. (4)Дело за малым: бери и читай и всё найдёшь в книге.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just">
              <a:spcAft>
                <a:spcPts val="555"/>
              </a:spcAft>
            </a:pP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(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5)Литература, открывая мир с помощью слова, творит чудо, удваивает, утраивает наш внутренний опыт, беспредельно расширяет взгляд на жизнь, на человека, делает тоньше наше восприятие. (6)В детские годы мы читаем сказки и приключения, чтобы пережить азарт поиска, интриги. (7)Но наступает час, когда мы испытываем потребность открыть книгу для того, чтобы с её помощью углубиться в себя. (8)Это час взросления. Мы ищем в книге собеседника, который просветляет, облагораживает, учит.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just">
              <a:spcAft>
                <a:spcPts val="555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 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(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9)Вот мы взяли в руки книгу. (10)Что происходит в нашей душе? (11)С каждой прочитанной книгой, распахивающей перед нами кладовые мыслей и чувств, мы становимся другими. (12)С помощью литературы человек становится человеком. (13)Неслучайно книгу называют учителем и учебником жизни.</a:t>
            </a:r>
            <a:endParaRPr lang="ru-RU" sz="16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85" y="261801"/>
            <a:ext cx="8911687" cy="1280890"/>
          </a:xfrm>
        </p:spPr>
        <p:txBody>
          <a:bodyPr/>
          <a:lstStyle/>
          <a:p>
            <a:r>
              <a:rPr lang="ru-RU" dirty="0" smtClean="0"/>
              <a:t>Алгоритм работы с текстом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2480" y="1767840"/>
            <a:ext cx="10712132" cy="4861560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1. Учитель читает текст вслух. </a:t>
            </a:r>
            <a:r>
              <a:rPr lang="ru-RU" dirty="0" smtClean="0">
                <a:solidFill>
                  <a:srgbClr val="FF0000"/>
                </a:solidFill>
              </a:rPr>
              <a:t>В полиэтническом классе нельзя поручать чтение текстов другим ученикам, так как </a:t>
            </a:r>
            <a:r>
              <a:rPr lang="ru-RU" dirty="0" err="1" smtClean="0">
                <a:solidFill>
                  <a:srgbClr val="FF0000"/>
                </a:solidFill>
              </a:rPr>
              <a:t>инофоны</a:t>
            </a:r>
            <a:r>
              <a:rPr lang="ru-RU" dirty="0" smtClean="0">
                <a:solidFill>
                  <a:srgbClr val="FF0000"/>
                </a:solidFill>
              </a:rPr>
              <a:t> воспринимают часто только речь учителя.</a:t>
            </a:r>
            <a:endParaRPr lang="ru-RU" dirty="0" smtClean="0"/>
          </a:p>
          <a:p>
            <a:pPr lvl="0" algn="just"/>
            <a:r>
              <a:rPr lang="ru-RU" dirty="0" smtClean="0"/>
              <a:t>2. Задание ученикам. Внимательно прочитайте текст и подчеркните предложение(-я), в котором(-ых), как вам кажется, выражена основная мысль текста </a:t>
            </a:r>
            <a:r>
              <a:rPr lang="ru-RU" dirty="0" smtClean="0">
                <a:solidFill>
                  <a:srgbClr val="FF0000"/>
                </a:solidFill>
              </a:rPr>
              <a:t>(для </a:t>
            </a:r>
            <a:r>
              <a:rPr lang="ru-RU" dirty="0" err="1" smtClean="0">
                <a:solidFill>
                  <a:srgbClr val="FF0000"/>
                </a:solidFill>
              </a:rPr>
              <a:t>инофонов</a:t>
            </a:r>
            <a:r>
              <a:rPr lang="ru-RU" dirty="0" smtClean="0">
                <a:solidFill>
                  <a:srgbClr val="FF0000"/>
                </a:solidFill>
              </a:rPr>
              <a:t> это звучит так:</a:t>
            </a:r>
            <a:r>
              <a:rPr lang="ru-RU" dirty="0"/>
              <a:t> </a:t>
            </a:r>
            <a:r>
              <a:rPr lang="ru-RU" dirty="0" smtClean="0"/>
              <a:t>«Без каких слов в этом абзаце нельзя обойтись?»</a:t>
            </a:r>
          </a:p>
          <a:p>
            <a:pPr algn="just">
              <a:buNone/>
            </a:pPr>
            <a:r>
              <a:rPr lang="ru-RU" b="1" dirty="0" smtClean="0"/>
              <a:t>Ученики подчёркивают: «С помощью литературы человек становится человеком. Неслучайно книгу называют учителем и учебником жизни»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smtClean="0"/>
              <a:t>3. Выделите в этих предложениях ключевые слова (литература /</a:t>
            </a:r>
            <a:r>
              <a:rPr lang="ru-RU" dirty="0" err="1" smtClean="0"/>
              <a:t>книга+человек+жизнь</a:t>
            </a:r>
            <a:r>
              <a:rPr lang="ru-RU" dirty="0" smtClean="0"/>
              <a:t>)</a:t>
            </a:r>
          </a:p>
          <a:p>
            <a:pPr lvl="0" algn="just"/>
            <a:r>
              <a:rPr lang="ru-RU" dirty="0" smtClean="0"/>
              <a:t>4. Определите тему и основную мысль текста ( Тема: Книга в жизни человека. Основная мысль: Книга/литература играет важную роль в нашей жизни, так как помогает человеку стать человеком)</a:t>
            </a:r>
          </a:p>
          <a:p>
            <a:pPr lvl="0" algn="just"/>
            <a:r>
              <a:rPr lang="ru-RU" dirty="0" smtClean="0"/>
              <a:t>5. Озаглавьте текст, выразив в заглавии основную мысль (Литература/книга в жизни человека// Важная роль литературы/книги в жизни человека)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работы с текстом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24951" y="2133600"/>
            <a:ext cx="10610491" cy="3777622"/>
          </a:xfrm>
        </p:spPr>
        <p:txBody>
          <a:bodyPr/>
          <a:lstStyle/>
          <a:p>
            <a:pPr lvl="0" algn="just"/>
            <a:r>
              <a:rPr lang="ru-RU" dirty="0" smtClean="0"/>
              <a:t>6. Выделим </a:t>
            </a:r>
            <a:r>
              <a:rPr lang="ru-RU" dirty="0" err="1" smtClean="0"/>
              <a:t>микротемы</a:t>
            </a:r>
            <a:r>
              <a:rPr lang="ru-RU" dirty="0" smtClean="0"/>
              <a:t> в тексте, назовём их число и подчеркнём, что </a:t>
            </a:r>
            <a:r>
              <a:rPr lang="ru-RU" dirty="0" smtClean="0">
                <a:solidFill>
                  <a:srgbClr val="C00000"/>
                </a:solidFill>
              </a:rPr>
              <a:t>при сжатии текста количество </a:t>
            </a:r>
            <a:r>
              <a:rPr lang="ru-RU" dirty="0" err="1" smtClean="0">
                <a:solidFill>
                  <a:srgbClr val="C00000"/>
                </a:solidFill>
              </a:rPr>
              <a:t>микротем</a:t>
            </a:r>
            <a:r>
              <a:rPr lang="ru-RU" dirty="0" smtClean="0">
                <a:solidFill>
                  <a:srgbClr val="C00000"/>
                </a:solidFill>
              </a:rPr>
              <a:t> должно остаться неизменным</a:t>
            </a:r>
            <a:r>
              <a:rPr lang="ru-RU" dirty="0" smtClean="0"/>
              <a:t>. 7. Составим план, выделив в каждой </a:t>
            </a:r>
            <a:r>
              <a:rPr lang="ru-RU" dirty="0" err="1" smtClean="0"/>
              <a:t>микротеме</a:t>
            </a:r>
            <a:r>
              <a:rPr lang="ru-RU" dirty="0" smtClean="0"/>
              <a:t> основную мысль. (</a:t>
            </a:r>
            <a:r>
              <a:rPr lang="ru-RU" u="sng" dirty="0" smtClean="0"/>
              <a:t>Алгоритм нахождения основной мысли прежний.</a:t>
            </a:r>
            <a:r>
              <a:rPr lang="ru-RU" dirty="0" smtClean="0"/>
              <a:t>)</a:t>
            </a:r>
          </a:p>
          <a:p>
            <a:pPr algn="ctr">
              <a:buNone/>
            </a:pPr>
            <a:r>
              <a:rPr lang="ru-RU" b="1" dirty="0" smtClean="0"/>
              <a:t>План</a:t>
            </a:r>
          </a:p>
          <a:p>
            <a:pPr lvl="0" algn="just">
              <a:buNone/>
            </a:pPr>
            <a:r>
              <a:rPr lang="ru-RU" dirty="0" smtClean="0"/>
              <a:t>1. В литературе отражены все проблемы жизни.</a:t>
            </a:r>
          </a:p>
          <a:p>
            <a:pPr lvl="0" algn="just">
              <a:buNone/>
            </a:pPr>
            <a:r>
              <a:rPr lang="ru-RU" dirty="0" smtClean="0"/>
              <a:t>2. </a:t>
            </a:r>
            <a:r>
              <a:rPr lang="ru-RU" dirty="0"/>
              <a:t>Книга – </a:t>
            </a:r>
            <a:r>
              <a:rPr lang="ru-RU" dirty="0" smtClean="0"/>
              <a:t>лучший собеседник.</a:t>
            </a:r>
          </a:p>
          <a:p>
            <a:pPr lvl="0" algn="just">
              <a:buNone/>
            </a:pPr>
            <a:r>
              <a:rPr lang="ru-RU" dirty="0" smtClean="0"/>
              <a:t>3. Книга – учебник жизни.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приёмы компрессии текста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3986" y="1282748"/>
            <a:ext cx="10986452" cy="49682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Учитель: «Ребята, при нахождении основной мысли каждой </a:t>
            </a:r>
            <a:r>
              <a:rPr lang="ru-RU" dirty="0" err="1" smtClean="0">
                <a:solidFill>
                  <a:srgbClr val="C00000"/>
                </a:solidFill>
              </a:rPr>
              <a:t>микротемы</a:t>
            </a:r>
            <a:r>
              <a:rPr lang="ru-RU" dirty="0" smtClean="0">
                <a:solidFill>
                  <a:srgbClr val="C00000"/>
                </a:solidFill>
              </a:rPr>
              <a:t>  вы выделяли главное. Это умение очень пригодится при сжатии </a:t>
            </a:r>
            <a:r>
              <a:rPr lang="ru-RU" dirty="0" err="1" smtClean="0">
                <a:solidFill>
                  <a:srgbClr val="C00000"/>
                </a:solidFill>
              </a:rPr>
              <a:t>микротем</a:t>
            </a:r>
            <a:r>
              <a:rPr lang="ru-RU" dirty="0" smtClean="0">
                <a:solidFill>
                  <a:srgbClr val="C00000"/>
                </a:solidFill>
              </a:rPr>
              <a:t> всего текста. Ваша задача – убрать из теста второстепенное, без которого читателям будет понятна  основная мысль автора. Напомним: в изложении должно быть не менее 70 слов».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ВАЖНО! Для </a:t>
            </a:r>
            <a:r>
              <a:rPr lang="ru-RU" b="1" dirty="0" err="1" smtClean="0">
                <a:solidFill>
                  <a:srgbClr val="C00000"/>
                </a:solidFill>
              </a:rPr>
              <a:t>инофона</a:t>
            </a:r>
            <a:r>
              <a:rPr lang="ru-RU" b="1" dirty="0" smtClean="0">
                <a:solidFill>
                  <a:srgbClr val="C00000"/>
                </a:solidFill>
              </a:rPr>
              <a:t> исключение – самый понятный и доступный способ сжатия текста.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b="1" dirty="0" smtClean="0"/>
              <a:t>Исключение:</a:t>
            </a:r>
            <a:endParaRPr lang="ru-RU" dirty="0" smtClean="0"/>
          </a:p>
          <a:p>
            <a:pPr lvl="0"/>
            <a:r>
              <a:rPr lang="ru-RU" dirty="0" smtClean="0"/>
              <a:t>Повторов, синонимов, однородных членов,  уточняющих и пояснительных конструкций</a:t>
            </a:r>
          </a:p>
          <a:p>
            <a:pPr lvl="0"/>
            <a:r>
              <a:rPr lang="ru-RU" dirty="0" smtClean="0"/>
              <a:t>Одного или нескольких предложений, содержащих второстепенную, несущественную информацию</a:t>
            </a:r>
          </a:p>
          <a:p>
            <a:pPr lvl="0">
              <a:buNone/>
            </a:pPr>
            <a:r>
              <a:rPr lang="ru-RU" b="1" dirty="0" smtClean="0"/>
              <a:t>Замена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Однородных членов обобщающим словом</a:t>
            </a:r>
          </a:p>
          <a:p>
            <a:pPr lvl="0"/>
            <a:r>
              <a:rPr lang="ru-RU" dirty="0" smtClean="0"/>
              <a:t>Прямой речи косвенной</a:t>
            </a:r>
          </a:p>
          <a:p>
            <a:pPr lvl="0"/>
            <a:r>
              <a:rPr lang="ru-RU" dirty="0" smtClean="0"/>
              <a:t>Предложения или его части указательным местоимением</a:t>
            </a:r>
          </a:p>
          <a:p>
            <a:pPr lvl="0"/>
            <a:r>
              <a:rPr lang="ru-RU" dirty="0" smtClean="0"/>
              <a:t>Фрагмента предложения синтаксическим синонимом</a:t>
            </a:r>
          </a:p>
          <a:p>
            <a:pPr lvl="0"/>
            <a:r>
              <a:rPr lang="ru-RU" dirty="0" smtClean="0"/>
              <a:t>Сложного предложения простым</a:t>
            </a:r>
          </a:p>
          <a:p>
            <a:pPr lvl="0">
              <a:buNone/>
            </a:pPr>
            <a:r>
              <a:rPr lang="ru-RU" b="1" dirty="0" smtClean="0"/>
              <a:t>Слияние:</a:t>
            </a:r>
            <a:endParaRPr lang="ru-RU" dirty="0" smtClean="0"/>
          </a:p>
          <a:p>
            <a:pPr lvl="0"/>
            <a:r>
              <a:rPr lang="ru-RU" dirty="0" smtClean="0"/>
              <a:t>Двух простых предложений  или сложного и простого. Сопровождается заменой или исключением.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3840"/>
            <a:ext cx="8911687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с первой </a:t>
            </a:r>
            <a:r>
              <a:rPr lang="ru-RU" dirty="0" err="1" smtClean="0"/>
              <a:t>микротемой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56360"/>
            <a:ext cx="10742612" cy="50749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   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1)Нам лишь кажется, что, когда с нами что-то случается, это уникальное явление, единственное в своем роде</a:t>
            </a:r>
            <a:r>
              <a:rPr lang="ru-RU" dirty="0" smtClean="0"/>
              <a:t>. (</a:t>
            </a:r>
            <a:r>
              <a:rPr lang="ru-RU" dirty="0" smtClean="0">
                <a:solidFill>
                  <a:srgbClr val="FF0000"/>
                </a:solidFill>
              </a:rPr>
              <a:t>2)На самом деле </a:t>
            </a:r>
            <a:r>
              <a:rPr lang="ru-RU" dirty="0" smtClean="0"/>
              <a:t>нет ни одной проблемы, которая уже не была бы отражена в мировой литературе. (3)</a:t>
            </a:r>
            <a:r>
              <a:rPr lang="ru-RU" dirty="0" smtClean="0">
                <a:solidFill>
                  <a:srgbClr val="0070C0"/>
                </a:solidFill>
              </a:rPr>
              <a:t>Любовь, верность, ревность, измена, трусость, </a:t>
            </a:r>
            <a:r>
              <a:rPr lang="ru-RU" dirty="0" smtClean="0"/>
              <a:t>поиски смысла жизни — всё это уже когда-то кем-то было </a:t>
            </a:r>
            <a:r>
              <a:rPr lang="ru-RU" dirty="0" smtClean="0">
                <a:solidFill>
                  <a:srgbClr val="0070C0"/>
                </a:solidFill>
              </a:rPr>
              <a:t>пережито, передумано, найдены причины, ответы</a:t>
            </a:r>
            <a:r>
              <a:rPr lang="ru-RU" dirty="0" smtClean="0"/>
              <a:t> и запечатлены на страницах художественной литературы. (</a:t>
            </a:r>
            <a:r>
              <a:rPr lang="ru-RU" dirty="0" smtClean="0">
                <a:solidFill>
                  <a:srgbClr val="FF0000"/>
                </a:solidFill>
              </a:rPr>
              <a:t>4)Дело за малым: бери и читай и </a:t>
            </a:r>
            <a:r>
              <a:rPr lang="ru-RU" dirty="0" smtClean="0"/>
              <a:t>всё найдёшь в книге.</a:t>
            </a:r>
          </a:p>
          <a:p>
            <a:pPr lvl="0" algn="just"/>
            <a:r>
              <a:rPr lang="ru-RU" dirty="0" smtClean="0"/>
              <a:t>Исключим из этого фрагмента предложение(-я) или фрагменты предложений, которые несут второстепенную информацию (</a:t>
            </a:r>
            <a:r>
              <a:rPr lang="ru-RU" dirty="0" smtClean="0">
                <a:solidFill>
                  <a:srgbClr val="FF0000"/>
                </a:solidFill>
              </a:rPr>
              <a:t>выделено красным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 В оставшихся предложениях вы видите ряды однородных членов (</a:t>
            </a:r>
            <a:r>
              <a:rPr lang="ru-RU" dirty="0" smtClean="0">
                <a:solidFill>
                  <a:srgbClr val="0070C0"/>
                </a:solidFill>
              </a:rPr>
              <a:t>выделено синим</a:t>
            </a:r>
            <a:r>
              <a:rPr lang="ru-RU" dirty="0" smtClean="0"/>
              <a:t>). Попробуем заменить их обобщающими словами: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C00000"/>
                </a:solidFill>
              </a:rPr>
              <a:t>Чувства человека, поиски смысла жизни – всё это было кем-то передумано  и запечатлено на страницах книг</a:t>
            </a:r>
            <a:r>
              <a:rPr lang="ru-RU" i="1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 Итак, после сжатия </a:t>
            </a:r>
            <a:r>
              <a:rPr lang="ru-RU" dirty="0" err="1" smtClean="0"/>
              <a:t>микротемы</a:t>
            </a:r>
            <a:r>
              <a:rPr lang="ru-RU" dirty="0" smtClean="0"/>
              <a:t> получился следующий текст: 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C00000"/>
                </a:solidFill>
              </a:rPr>
              <a:t>Нет ни одной проблемы, которая уже не была бы отражена в мировой литературе. Чувства человека, поиски смысла жизни – всё это было кем-то передумано  и запечатлено на страницах книг. </a:t>
            </a:r>
          </a:p>
          <a:p>
            <a:pPr algn="just"/>
            <a:r>
              <a:rPr lang="ru-RU" dirty="0" smtClean="0"/>
              <a:t>Смотрим на план:  сохранили ли мы основную мысль </a:t>
            </a:r>
            <a:r>
              <a:rPr lang="ru-RU" dirty="0" err="1" smtClean="0"/>
              <a:t>микротемы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59080"/>
            <a:ext cx="8911687" cy="838200"/>
          </a:xfrm>
        </p:spPr>
        <p:txBody>
          <a:bodyPr/>
          <a:lstStyle/>
          <a:p>
            <a:r>
              <a:rPr lang="ru-RU" dirty="0" smtClean="0"/>
              <a:t>Работа со второй  </a:t>
            </a:r>
            <a:r>
              <a:rPr lang="ru-RU" dirty="0" err="1" smtClean="0"/>
              <a:t>микротемой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0080" y="1478280"/>
            <a:ext cx="10910252" cy="481394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(5)Литература, </a:t>
            </a:r>
            <a:r>
              <a:rPr lang="ru-RU" dirty="0" smtClean="0">
                <a:solidFill>
                  <a:srgbClr val="FF0000"/>
                </a:solidFill>
              </a:rPr>
              <a:t>открывая мир с помощью слова, творит чудо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70C0"/>
                </a:solidFill>
              </a:rPr>
              <a:t>удваивает, утраивает </a:t>
            </a:r>
            <a:r>
              <a:rPr lang="ru-RU" dirty="0" smtClean="0"/>
              <a:t>наш внутренний опыт, беспредельно </a:t>
            </a:r>
            <a:r>
              <a:rPr lang="ru-RU" dirty="0" smtClean="0">
                <a:solidFill>
                  <a:srgbClr val="0070C0"/>
                </a:solidFill>
              </a:rPr>
              <a:t>расширяет</a:t>
            </a:r>
            <a:r>
              <a:rPr lang="ru-RU" dirty="0" smtClean="0"/>
              <a:t> взгляд на жизнь, на человека, </a:t>
            </a:r>
            <a:r>
              <a:rPr lang="ru-RU" dirty="0" smtClean="0">
                <a:solidFill>
                  <a:srgbClr val="0070C0"/>
                </a:solidFill>
              </a:rPr>
              <a:t>делает</a:t>
            </a:r>
            <a:r>
              <a:rPr lang="ru-RU" dirty="0" smtClean="0"/>
              <a:t> тоньше наше восприятие. (6)В детские годы мы читаем </a:t>
            </a:r>
            <a:r>
              <a:rPr lang="ru-RU" dirty="0" smtClean="0">
                <a:solidFill>
                  <a:srgbClr val="0070C0"/>
                </a:solidFill>
              </a:rPr>
              <a:t>сказки и приключения</a:t>
            </a:r>
            <a:r>
              <a:rPr lang="ru-RU" dirty="0" smtClean="0"/>
              <a:t>, чтобы пережить </a:t>
            </a:r>
            <a:r>
              <a:rPr lang="ru-RU" dirty="0" smtClean="0">
                <a:solidFill>
                  <a:srgbClr val="0070C0"/>
                </a:solidFill>
              </a:rPr>
              <a:t>азарт </a:t>
            </a:r>
            <a:r>
              <a:rPr lang="ru-RU" dirty="0" smtClean="0"/>
              <a:t>поиска, </a:t>
            </a:r>
            <a:r>
              <a:rPr lang="ru-RU" dirty="0" smtClean="0">
                <a:solidFill>
                  <a:srgbClr val="0070C0"/>
                </a:solidFill>
              </a:rPr>
              <a:t>интриги</a:t>
            </a:r>
            <a:r>
              <a:rPr lang="ru-RU" dirty="0" smtClean="0"/>
              <a:t>. (7)Но наступает час, когда мы испытываем потребность открыть книгу для того, чтобы с её помощью углубиться в себя. (</a:t>
            </a:r>
            <a:r>
              <a:rPr lang="ru-RU" dirty="0" smtClean="0">
                <a:solidFill>
                  <a:srgbClr val="FF0000"/>
                </a:solidFill>
              </a:rPr>
              <a:t>8)Это час взросления</a:t>
            </a:r>
            <a:r>
              <a:rPr lang="ru-RU" dirty="0" smtClean="0"/>
              <a:t>. Мы ищем в книге собеседника, который </a:t>
            </a:r>
            <a:r>
              <a:rPr lang="ru-RU" dirty="0" smtClean="0">
                <a:solidFill>
                  <a:srgbClr val="0070C0"/>
                </a:solidFill>
              </a:rPr>
              <a:t>просветляет, облагораживает, учит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Учитель: Есть ли в данной </a:t>
            </a:r>
            <a:r>
              <a:rPr lang="ru-RU" dirty="0" err="1" smtClean="0"/>
              <a:t>микротеме</a:t>
            </a:r>
            <a:r>
              <a:rPr lang="ru-RU" dirty="0" smtClean="0"/>
              <a:t>  предложения, которые можно исключить без потери смысла? Очень немного. Особенностью данной </a:t>
            </a:r>
            <a:r>
              <a:rPr lang="ru-RU" dirty="0" err="1" smtClean="0"/>
              <a:t>микротемы</a:t>
            </a:r>
            <a:r>
              <a:rPr lang="ru-RU" dirty="0" smtClean="0"/>
              <a:t> будет наличие однородных второстепенных членов, которые можно обобщить или убрать лишние.</a:t>
            </a:r>
          </a:p>
          <a:p>
            <a:pPr algn="just"/>
            <a:r>
              <a:rPr lang="ru-RU" dirty="0" smtClean="0"/>
              <a:t>Итак, после сжатия </a:t>
            </a:r>
            <a:r>
              <a:rPr lang="ru-RU" dirty="0" err="1" smtClean="0"/>
              <a:t>микротемы</a:t>
            </a:r>
            <a:r>
              <a:rPr lang="ru-RU" dirty="0" smtClean="0"/>
              <a:t> получился следующий текст: </a:t>
            </a:r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Литература, расширяет </a:t>
            </a:r>
            <a:r>
              <a:rPr lang="ru-RU" b="1" dirty="0" smtClean="0">
                <a:solidFill>
                  <a:srgbClr val="C00000"/>
                </a:solidFill>
              </a:rPr>
              <a:t>внутренний </a:t>
            </a:r>
            <a:r>
              <a:rPr lang="ru-RU" b="1" dirty="0" smtClean="0">
                <a:solidFill>
                  <a:srgbClr val="C00000"/>
                </a:solidFill>
              </a:rPr>
              <a:t>опыт и взгляд на жизнь. В детские годы мы читаем сказки и приключения, чтобы пережить азарт поиска. Но наступает час, когда мы испытываем потребность открыть книгу, чтобы с её помощью углубиться в себя. Мы ищем в книге собеседника, учителя.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</TotalTime>
  <Words>1755</Words>
  <Application>Microsoft Office PowerPoint</Application>
  <PresentationFormat>Произвольный</PresentationFormat>
  <Paragraphs>144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Легкий дым</vt:lpstr>
      <vt:lpstr>Подготовка к ОГЭ по русскому языку в полиэтнических классах</vt:lpstr>
      <vt:lpstr>Слайд 2</vt:lpstr>
      <vt:lpstr>Текстоцентрический подход как главный методический прием</vt:lpstr>
      <vt:lpstr>Текст подробного изложения, взятый из открытого банка заданий ОГЭ</vt:lpstr>
      <vt:lpstr>Алгоритм работы с текстом изложения</vt:lpstr>
      <vt:lpstr>Алгоритм работы с текстом изложения</vt:lpstr>
      <vt:lpstr>Основные приёмы компрессии текста </vt:lpstr>
      <vt:lpstr>Работа с первой микротемой</vt:lpstr>
      <vt:lpstr>Работа со второй  микротемой</vt:lpstr>
      <vt:lpstr>Работа с третьей микротемой</vt:lpstr>
      <vt:lpstr>Итак, у нас получился сжатый текст. Отредактируем его, убрав речевые ошибки, чаще всего связанные с неоправданным повтором, уберём лишние слова, без которых можно обойтись,  и лишь после этого  подсчитаем слова:</vt:lpstr>
      <vt:lpstr>Сжатый текст. Завершение работы</vt:lpstr>
      <vt:lpstr>Тренировка умения слушать, выбирать и сопоставлять информацию</vt:lpstr>
      <vt:lpstr>Упражнение на увеличение слов во фразе</vt:lpstr>
      <vt:lpstr>О чём важно помнить!</vt:lpstr>
      <vt:lpstr>О чём важно помнить!</vt:lpstr>
      <vt:lpstr>Сочинение</vt:lpstr>
      <vt:lpstr>Предварительные подготовительные действия</vt:lpstr>
      <vt:lpstr>Упражнения для подготовки к написанию сочинения-рассуждения</vt:lpstr>
      <vt:lpstr>Как работать над сочинением. Памятка.</vt:lpstr>
      <vt:lpstr>Речевые формулы для написания сочинения 9.3</vt:lpstr>
      <vt:lpstr>Важно помнить!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Zver</cp:lastModifiedBy>
  <cp:revision>64</cp:revision>
  <dcterms:created xsi:type="dcterms:W3CDTF">2022-02-01T14:08:30Z</dcterms:created>
  <dcterms:modified xsi:type="dcterms:W3CDTF">2022-03-15T12:39:54Z</dcterms:modified>
</cp:coreProperties>
</file>